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8" r:id="rId12"/>
    <p:sldId id="267" r:id="rId13"/>
    <p:sldId id="269" r:id="rId14"/>
    <p:sldId id="270" r:id="rId15"/>
    <p:sldId id="271" r:id="rId16"/>
    <p:sldId id="275" r:id="rId17"/>
    <p:sldId id="278" r:id="rId18"/>
    <p:sldId id="280" r:id="rId19"/>
    <p:sldId id="282" r:id="rId20"/>
    <p:sldId id="286" r:id="rId21"/>
    <p:sldId id="287" r:id="rId22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24"/>
      <p:italic r:id="rId25"/>
    </p:embeddedFont>
    <p:embeddedFont>
      <p:font typeface="Cabin" pitchFamily="2" charset="77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895900-14CC-4243-8230-97016A6E15D6}">
  <a:tblStyle styleId="{9C895900-14CC-4243-8230-97016A6E15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3"/>
    <p:restoredTop sz="94648"/>
  </p:normalViewPr>
  <p:slideViewPr>
    <p:cSldViewPr snapToGrid="0">
      <p:cViewPr varScale="1">
        <p:scale>
          <a:sx n="115" d="100"/>
          <a:sy n="115" d="100"/>
        </p:scale>
        <p:origin x="200" y="8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31acb969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31acb969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16f8cbce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16f8cbce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601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16f8cbce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16f8cbce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31acb9699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31acb9699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31acb969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31acb969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31acb9699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31acb9699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16f8cbcee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16f8cbcee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e31acb9699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e31acb9699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e5b83c5cb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e5b83c5cb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31acb9699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31acb9699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5b83c5cb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5b83c5cb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e16f8cbcee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e16f8cbcee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049cf3496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049cf3496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049cf349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049cf349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f9b2f74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f9b2f74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31acb969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31acb969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31acb969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31acb969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31acb969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31acb969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16f8cbce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16f8cbce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049cf3496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049cf3496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4000" y="1707654"/>
            <a:ext cx="3456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4000" y="3475044"/>
            <a:ext cx="3456000" cy="230833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D3CDD-D029-482B-B0C7-8148556A2425}"/>
              </a:ext>
            </a:extLst>
          </p:cNvPr>
          <p:cNvSpPr/>
          <p:nvPr/>
        </p:nvSpPr>
        <p:spPr>
          <a:xfrm>
            <a:off x="7110282" y="3832928"/>
            <a:ext cx="1890210" cy="1134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4953F-E8C8-4237-823E-C80F854F92B8}"/>
              </a:ext>
            </a:extLst>
          </p:cNvPr>
          <p:cNvSpPr txBox="1"/>
          <p:nvPr/>
        </p:nvSpPr>
        <p:spPr>
          <a:xfrm>
            <a:off x="6728649" y="4840002"/>
            <a:ext cx="227184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5" dirty="0">
                <a:solidFill>
                  <a:schemeClr val="tx2"/>
                </a:solidFill>
                <a:latin typeface="Calibri" panose="020F0502020204030204" pitchFamily="34" charset="0"/>
              </a:rPr>
              <a:t>Together we will beat cancer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799656-09DB-4783-B27C-7BAA814B5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46" y="4299943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0957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ption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1829047"/>
            <a:ext cx="3942160" cy="1485407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A36F336-08E4-4E71-B479-98F032E8E4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6" y="0"/>
            <a:ext cx="3707904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AE266-1AED-426B-ABE4-360FFA7DD1E2}"/>
              </a:ext>
            </a:extLst>
          </p:cNvPr>
          <p:cNvSpPr/>
          <p:nvPr/>
        </p:nvSpPr>
        <p:spPr>
          <a:xfrm>
            <a:off x="251520" y="3776244"/>
            <a:ext cx="1836204" cy="1279782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84D46-3FE0-4651-9122-7C3AAD129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4482269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6885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1829047"/>
            <a:ext cx="3942160" cy="1485407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6" y="0"/>
            <a:ext cx="3707904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8B5E23-9338-459A-A8E7-4762B24C3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143" y="1059582"/>
            <a:ext cx="137172" cy="1371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C321904-BDBE-419A-B400-DC1CF0C4B86D}"/>
              </a:ext>
            </a:extLst>
          </p:cNvPr>
          <p:cNvSpPr/>
          <p:nvPr/>
        </p:nvSpPr>
        <p:spPr>
          <a:xfrm>
            <a:off x="251520" y="1005576"/>
            <a:ext cx="200025" cy="200025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5C9B4C-1761-4163-B0E9-E286F346BFDD}"/>
              </a:ext>
            </a:extLst>
          </p:cNvPr>
          <p:cNvSpPr/>
          <p:nvPr/>
        </p:nvSpPr>
        <p:spPr>
          <a:xfrm>
            <a:off x="953598" y="357504"/>
            <a:ext cx="310992" cy="310992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7CE84-C8D0-4A59-B596-71C9205AD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" y="4515967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8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- option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1829047"/>
            <a:ext cx="3942160" cy="1485407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A36F336-08E4-4E71-B479-98F032E8E4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6" y="0"/>
            <a:ext cx="3707904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7BD166-F610-4586-9EE0-E9973EC99FEF}"/>
              </a:ext>
            </a:extLst>
          </p:cNvPr>
          <p:cNvSpPr/>
          <p:nvPr/>
        </p:nvSpPr>
        <p:spPr>
          <a:xfrm>
            <a:off x="251520" y="3776244"/>
            <a:ext cx="1836204" cy="1279782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241499-57D5-4B7B-84CD-D6C76928A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4482269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318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1829047"/>
            <a:ext cx="3942160" cy="1485407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6" y="0"/>
            <a:ext cx="3707904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FECDD-3436-426C-8DBD-F8CDDAB3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143" y="1059582"/>
            <a:ext cx="137172" cy="1371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C377E3B-3FEB-4504-9826-BAC76041BEDA}"/>
              </a:ext>
            </a:extLst>
          </p:cNvPr>
          <p:cNvSpPr/>
          <p:nvPr/>
        </p:nvSpPr>
        <p:spPr>
          <a:xfrm>
            <a:off x="251520" y="1005576"/>
            <a:ext cx="200025" cy="200025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4D8866-A746-4452-BC0D-42B729C259A0}"/>
              </a:ext>
            </a:extLst>
          </p:cNvPr>
          <p:cNvSpPr/>
          <p:nvPr/>
        </p:nvSpPr>
        <p:spPr>
          <a:xfrm>
            <a:off x="953598" y="357504"/>
            <a:ext cx="310992" cy="310992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AFEFBD-3898-4ED8-983A-068D02361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" y="4515967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E5FA-BEBB-4862-9C43-D14CCB29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3DF61-D91B-41EB-AE86-A0DBDBFF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4DDFD-0837-41FA-8FBA-D37B3BB6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404475-5ECB-4D36-A4F5-040C1856A096}" type="datetime2">
              <a:rPr lang="en-GB" smtClean="0"/>
              <a:pPr/>
              <a:t>Friday, 24 November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4EAA5-9395-4AA0-96B6-BD23C524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Footer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C2346-9DC9-4EFE-9CC7-58A87388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3890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FE78-1071-43B4-8733-6DC69482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8F19-6500-41F2-994F-0C0B8A755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29613"/>
            <a:ext cx="3886200" cy="12028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A2526-AD2C-4E41-84D3-99AAD9431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29613"/>
            <a:ext cx="3886200" cy="12028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68D63-4560-490A-8851-3FAE68CD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FCC7DF-DE0D-449C-BEB8-BE8530498216}" type="datetime2">
              <a:rPr lang="en-GB" smtClean="0"/>
              <a:pPr/>
              <a:t>Friday, 24 November 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C26FF-ADB8-40BD-B16C-6FD03308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Footer Goes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3D376-5FFC-4424-BA90-E81E512C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70573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3BF9-E686-45D8-9BA8-4838328F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EE3A2-B671-440F-82DD-2CC2477D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593-4DB0-4D81-8C54-FC3441CD6A31}" type="datetime2">
              <a:rPr lang="en-GB" smtClean="0"/>
              <a:t>Friday, 24 November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5F141-88CC-4C9B-BCBF-9411DD6B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1594B-2BB0-4059-A8A9-F6D66935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73481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4886D-F66E-4DA4-B896-2DD5F023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841" y="4747669"/>
            <a:ext cx="3942000" cy="92333"/>
          </a:xfrm>
        </p:spPr>
        <p:txBody>
          <a:bodyPr/>
          <a:lstStyle/>
          <a:p>
            <a:fld id="{A97DCDC8-AA34-4254-B0FC-746FEFC2CCD2}" type="datetime2">
              <a:rPr lang="en-GB" smtClean="0"/>
              <a:t>Friday, 24 November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FCCD3-B48C-4476-9A97-D76934AF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894009"/>
            <a:ext cx="3942159" cy="92333"/>
          </a:xfrm>
        </p:spPr>
        <p:txBody>
          <a:bodyPr/>
          <a:lstStyle/>
          <a:p>
            <a:r>
              <a:rPr lang="en-GB"/>
              <a:t>Footer Goes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4CFAE-D0C0-468C-98D4-B14C14C4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65304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56096-ABC1-404A-9892-9E48F602C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46" y="4515967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8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31231" y="1321782"/>
            <a:ext cx="3803665" cy="12061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243331" indent="-243331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88101" indent="-24477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31430" indent="-243331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76200" indent="-24477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09108" y="1321782"/>
            <a:ext cx="3803665" cy="12061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243331" indent="-243331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88101" indent="-24477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31430" indent="-243331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76200" indent="-24477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5077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ption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4000" y="1707654"/>
            <a:ext cx="3456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4000" y="3475044"/>
            <a:ext cx="3456000" cy="230833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9CB002-D45B-4635-A81B-DEACB25146DD}"/>
              </a:ext>
            </a:extLst>
          </p:cNvPr>
          <p:cNvSpPr/>
          <p:nvPr/>
        </p:nvSpPr>
        <p:spPr>
          <a:xfrm>
            <a:off x="7110282" y="3813888"/>
            <a:ext cx="1836204" cy="113412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ACE78-9094-4BAB-88B0-2409CB7F7313}"/>
              </a:ext>
            </a:extLst>
          </p:cNvPr>
          <p:cNvSpPr txBox="1"/>
          <p:nvPr/>
        </p:nvSpPr>
        <p:spPr>
          <a:xfrm>
            <a:off x="6678234" y="4840002"/>
            <a:ext cx="227184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5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12D3E-807A-4A52-A8B7-5C9E77210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24" y="4299942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7394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34" y="0"/>
            <a:ext cx="3689666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936653-3080-447B-B85A-CA4AC2D8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62" y="1383618"/>
            <a:ext cx="4104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83680-74B4-4455-AFC5-36F2C960F739}"/>
              </a:ext>
            </a:extLst>
          </p:cNvPr>
          <p:cNvSpPr/>
          <p:nvPr/>
        </p:nvSpPr>
        <p:spPr>
          <a:xfrm>
            <a:off x="251520" y="3776244"/>
            <a:ext cx="1836204" cy="1279782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4253DF-1ABC-4174-A75F-C3973F2D5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4482269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55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tion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62" y="1383618"/>
            <a:ext cx="4104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62" y="3003798"/>
            <a:ext cx="3780000" cy="230833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4A112773-0389-44C1-9A6C-D346A4A50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34" y="0"/>
            <a:ext cx="3689666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892D67-F81D-4EAF-91FC-295D8C2F6020}"/>
              </a:ext>
            </a:extLst>
          </p:cNvPr>
          <p:cNvSpPr/>
          <p:nvPr/>
        </p:nvSpPr>
        <p:spPr>
          <a:xfrm>
            <a:off x="4991311" y="380471"/>
            <a:ext cx="310992" cy="310992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3C406D-B215-4935-8E9E-66DD87522B2E}"/>
              </a:ext>
            </a:extLst>
          </p:cNvPr>
          <p:cNvSpPr/>
          <p:nvPr/>
        </p:nvSpPr>
        <p:spPr>
          <a:xfrm>
            <a:off x="5156786" y="1255460"/>
            <a:ext cx="127857" cy="127857"/>
          </a:xfrm>
          <a:prstGeom prst="ellipse">
            <a:avLst/>
          </a:prstGeom>
          <a:solidFill>
            <a:srgbClr val="00B6ED"/>
          </a:solidFill>
          <a:ln>
            <a:solidFill>
              <a:srgbClr val="00B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AEAD39-6F92-40BC-B53B-719F85124F3E}"/>
              </a:ext>
            </a:extLst>
          </p:cNvPr>
          <p:cNvSpPr/>
          <p:nvPr/>
        </p:nvSpPr>
        <p:spPr>
          <a:xfrm>
            <a:off x="4595682" y="280458"/>
            <a:ext cx="200025" cy="200025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36AE6-2107-40DE-99F8-D4EE744CD5C2}"/>
              </a:ext>
            </a:extLst>
          </p:cNvPr>
          <p:cNvSpPr txBox="1"/>
          <p:nvPr/>
        </p:nvSpPr>
        <p:spPr>
          <a:xfrm>
            <a:off x="163578" y="4857408"/>
            <a:ext cx="227184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5" dirty="0">
                <a:solidFill>
                  <a:schemeClr val="tx2"/>
                </a:solidFill>
                <a:latin typeface="Calibri" panose="020F0502020204030204" pitchFamily="34" charset="0"/>
              </a:rPr>
              <a:t>Together we will beat cancer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1263D7-559D-4BEC-80C9-175F6C07A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" y="4299943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47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option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62" y="1383618"/>
            <a:ext cx="4104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62" y="3003798"/>
            <a:ext cx="3780000" cy="230833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34" y="0"/>
            <a:ext cx="3689666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CF2C7-D150-4547-98EB-CC87532E06F2}"/>
              </a:ext>
            </a:extLst>
          </p:cNvPr>
          <p:cNvSpPr/>
          <p:nvPr/>
        </p:nvSpPr>
        <p:spPr>
          <a:xfrm>
            <a:off x="251520" y="3776244"/>
            <a:ext cx="1836204" cy="113412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201BF-9504-4E8A-B769-8C83E1A8EB01}"/>
              </a:ext>
            </a:extLst>
          </p:cNvPr>
          <p:cNvSpPr txBox="1"/>
          <p:nvPr/>
        </p:nvSpPr>
        <p:spPr>
          <a:xfrm>
            <a:off x="143508" y="4857408"/>
            <a:ext cx="227184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5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F14C7-60D8-4D88-B7AB-897F26D5E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4299942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6201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tion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62" y="1383618"/>
            <a:ext cx="4104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62" y="3003798"/>
            <a:ext cx="3780000" cy="230833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34" y="0"/>
            <a:ext cx="3689666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0E9D85-FA01-435A-807C-2764FE1066EB}"/>
              </a:ext>
            </a:extLst>
          </p:cNvPr>
          <p:cNvSpPr/>
          <p:nvPr/>
        </p:nvSpPr>
        <p:spPr>
          <a:xfrm>
            <a:off x="251520" y="3776244"/>
            <a:ext cx="1836204" cy="113412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35EBC-EFF7-4C19-A824-ABA43CC01B6F}"/>
              </a:ext>
            </a:extLst>
          </p:cNvPr>
          <p:cNvSpPr txBox="1"/>
          <p:nvPr/>
        </p:nvSpPr>
        <p:spPr>
          <a:xfrm>
            <a:off x="143508" y="4857408"/>
            <a:ext cx="227184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5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8B399-06C1-4EA0-AC8F-1340D16BC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4299942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150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071422"/>
            <a:ext cx="5616178" cy="1000658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E970A-69F0-4380-B369-6E5245E60786}"/>
              </a:ext>
            </a:extLst>
          </p:cNvPr>
          <p:cNvSpPr/>
          <p:nvPr/>
        </p:nvSpPr>
        <p:spPr>
          <a:xfrm>
            <a:off x="7110282" y="3915206"/>
            <a:ext cx="1836204" cy="1134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75505-2C65-4AA4-91A9-4D6D0D6AD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46" y="4515967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002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ption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071422"/>
            <a:ext cx="5616178" cy="1000658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57045-282D-4894-93DF-38BEDA5FC206}"/>
              </a:ext>
            </a:extLst>
          </p:cNvPr>
          <p:cNvSpPr/>
          <p:nvPr/>
        </p:nvSpPr>
        <p:spPr>
          <a:xfrm>
            <a:off x="7110282" y="3915206"/>
            <a:ext cx="1836204" cy="113412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4F69F-2D00-4A70-A094-4F6050E9F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482269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0666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ption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071422"/>
            <a:ext cx="5616178" cy="1000658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BDC983-CD54-481A-90C4-66C6E8002E4C}"/>
              </a:ext>
            </a:extLst>
          </p:cNvPr>
          <p:cNvSpPr/>
          <p:nvPr/>
        </p:nvSpPr>
        <p:spPr>
          <a:xfrm>
            <a:off x="7110282" y="3915206"/>
            <a:ext cx="1836204" cy="1134126"/>
          </a:xfrm>
          <a:prstGeom prst="rect">
            <a:avLst/>
          </a:prstGeom>
          <a:solidFill>
            <a:srgbClr val="A7A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4D5D9-5C59-429E-815C-3CEACC87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482269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570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1829047"/>
            <a:ext cx="3942160" cy="1485407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6" y="0"/>
            <a:ext cx="3707904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CF35B7-1632-421B-8A62-A66970D923EA}"/>
              </a:ext>
            </a:extLst>
          </p:cNvPr>
          <p:cNvSpPr/>
          <p:nvPr/>
        </p:nvSpPr>
        <p:spPr>
          <a:xfrm>
            <a:off x="953598" y="357504"/>
            <a:ext cx="310992" cy="310992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62D73B-BBFA-449A-946A-8A819A1B7DF8}"/>
              </a:ext>
            </a:extLst>
          </p:cNvPr>
          <p:cNvSpPr/>
          <p:nvPr/>
        </p:nvSpPr>
        <p:spPr>
          <a:xfrm>
            <a:off x="1331640" y="696425"/>
            <a:ext cx="127857" cy="127857"/>
          </a:xfrm>
          <a:prstGeom prst="ellipse">
            <a:avLst/>
          </a:prstGeom>
          <a:solidFill>
            <a:srgbClr val="00B6ED"/>
          </a:solidFill>
          <a:ln>
            <a:solidFill>
              <a:srgbClr val="00B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45F4B4-6C4B-4789-85A0-919776932321}"/>
              </a:ext>
            </a:extLst>
          </p:cNvPr>
          <p:cNvSpPr/>
          <p:nvPr/>
        </p:nvSpPr>
        <p:spPr>
          <a:xfrm>
            <a:off x="251520" y="1005576"/>
            <a:ext cx="200025" cy="200025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331A-3129-4180-9508-489221126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" y="4515967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5EF75-4D52-440A-A177-AD7D86E6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498"/>
            <a:ext cx="7886700" cy="461665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E384-7329-4F48-9513-487423506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29612"/>
            <a:ext cx="7886700" cy="120610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2CADF-0F3F-4A6D-8357-3E5A35796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9841" y="4747669"/>
            <a:ext cx="3942000" cy="923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600">
                <a:solidFill>
                  <a:schemeClr val="tx2"/>
                </a:solidFill>
              </a:defRPr>
            </a:lvl1pPr>
          </a:lstStyle>
          <a:p>
            <a:fld id="{7BFF6A76-928D-4240-A973-B16EE178E0D9}" type="datetime2">
              <a:rPr lang="en-GB" smtClean="0"/>
              <a:pPr/>
              <a:t>Friday, 24 November 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8B8C9-4F22-4557-AE82-C88DC9015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894009"/>
            <a:ext cx="7884000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GB"/>
              <a:t>Footer Goes Here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40DCD-F5B7-4664-87EE-F1FFDD430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747669"/>
            <a:ext cx="575556" cy="923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60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5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9081" indent="-269081" algn="l" defTabSz="685800" rtl="0" eaLnBrk="1" latinLnBrk="0" hangingPunct="1">
        <a:lnSpc>
          <a:spcPct val="100000"/>
        </a:lnSpc>
        <a:spcBef>
          <a:spcPts val="450"/>
        </a:spcBef>
        <a:spcAft>
          <a:spcPts val="225"/>
        </a:spcAft>
        <a:buClr>
          <a:schemeClr val="bg2"/>
        </a:buClr>
        <a:buFont typeface="Arial" panose="020B0604020202020204" pitchFamily="34" charset="0"/>
        <a:buChar char="‒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3869" indent="-2047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chemeClr val="bg2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269081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chemeClr val="bg2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0594" indent="-197644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chemeClr val="bg2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3" pos="3840">
          <p15:clr>
            <a:srgbClr val="F26B43"/>
          </p15:clr>
        </p15:guide>
        <p15:guide id="4" orient="horz" pos="1117">
          <p15:clr>
            <a:srgbClr val="F26B43"/>
          </p15:clr>
        </p15:guide>
        <p15:guide id="5" orient="horz" pos="4065">
          <p15:clr>
            <a:srgbClr val="F26B43"/>
          </p15:clr>
        </p15:guide>
        <p15:guide id="7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cap="none" dirty="0">
                <a:latin typeface="Avenir Book" panose="02000503020000020003" pitchFamily="2" charset="0"/>
              </a:rPr>
              <a:t>Models And Contrasts In</a:t>
            </a:r>
            <a:br>
              <a:rPr lang="en-GB" cap="none" dirty="0">
                <a:latin typeface="Avenir Book" panose="02000503020000020003" pitchFamily="2" charset="0"/>
              </a:rPr>
            </a:br>
            <a:r>
              <a:rPr lang="en-GB" cap="none" dirty="0">
                <a:latin typeface="Avenir Book" panose="02000503020000020003" pitchFamily="2" charset="0"/>
                <a:ea typeface="Courier New"/>
                <a:cs typeface="Courier New"/>
                <a:sym typeface="Courier New"/>
              </a:rPr>
              <a:t>R And Deseq2</a:t>
            </a: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0" y="4237265"/>
            <a:ext cx="1506571" cy="61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628650" y="169685"/>
            <a:ext cx="7886700" cy="46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Linear Models in R |</a:t>
            </a:r>
            <a:r>
              <a:rPr lang="en-GB" dirty="0"/>
              <a:t> Model Specification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25"/>
          <p:cNvSpPr txBox="1"/>
          <p:nvPr/>
        </p:nvSpPr>
        <p:spPr>
          <a:xfrm>
            <a:off x="3431425" y="3476150"/>
            <a:ext cx="9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Model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Matrix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426600" y="3248724"/>
            <a:ext cx="17205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3" name="Google Shape;203;p25"/>
          <p:cNvCxnSpPr/>
          <p:nvPr/>
        </p:nvCxnSpPr>
        <p:spPr>
          <a:xfrm>
            <a:off x="3542775" y="3779025"/>
            <a:ext cx="87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25"/>
          <p:cNvSpPr/>
          <p:nvPr/>
        </p:nvSpPr>
        <p:spPr>
          <a:xfrm>
            <a:off x="4635524" y="3528542"/>
            <a:ext cx="1471361" cy="13470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dirty="0"/>
          </a:p>
        </p:txBody>
      </p:sp>
      <p:sp>
        <p:nvSpPr>
          <p:cNvPr id="205" name="Google Shape;205;p25"/>
          <p:cNvSpPr txBox="1"/>
          <p:nvPr/>
        </p:nvSpPr>
        <p:spPr>
          <a:xfrm rot="-2700000">
            <a:off x="4529968" y="2898215"/>
            <a:ext cx="11605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Intercept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 rot="-2700000">
            <a:off x="5268391" y="2999417"/>
            <a:ext cx="961382" cy="40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xB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105897" y="3560885"/>
            <a:ext cx="43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highlight>
                  <a:schemeClr val="lt2"/>
                </a:highlight>
                <a:latin typeface="Cabin"/>
                <a:ea typeface="Cabin"/>
                <a:cs typeface="Cabin"/>
                <a:sym typeface="Cabin"/>
              </a:rPr>
              <a:t>~ x</a:t>
            </a:r>
            <a:endParaRPr sz="1700" dirty="0">
              <a:highlight>
                <a:schemeClr val="lt2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08" name="Google Shape;208;p25"/>
          <p:cNvCxnSpPr/>
          <p:nvPr/>
        </p:nvCxnSpPr>
        <p:spPr>
          <a:xfrm>
            <a:off x="2239558" y="3779025"/>
            <a:ext cx="87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9" name="Google Shape;209;p25"/>
          <p:cNvSpPr txBox="1"/>
          <p:nvPr/>
        </p:nvSpPr>
        <p:spPr>
          <a:xfrm>
            <a:off x="2136025" y="3460516"/>
            <a:ext cx="9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Design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formula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5556575" y="771300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lvl="0" indent="457200">
              <a:lnSpc>
                <a:spcPct val="115000"/>
              </a:lnSpc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b="1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b="1" baseline="-25000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B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+ 𝞊</a:t>
            </a:r>
            <a:endParaRPr b="1" baseline="-25000" dirty="0">
              <a:solidFill>
                <a:srgbClr val="A64D79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average of the reference group</a:t>
            </a:r>
            <a:endParaRPr i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b="1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difference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to the reference group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525" y="695100"/>
            <a:ext cx="2497625" cy="19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3458350" y="163372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cxnSp>
        <p:nvCxnSpPr>
          <p:cNvPr id="213" name="Google Shape;213;p25"/>
          <p:cNvCxnSpPr/>
          <p:nvPr/>
        </p:nvCxnSpPr>
        <p:spPr>
          <a:xfrm>
            <a:off x="3864700" y="1813525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5"/>
          <p:cNvCxnSpPr/>
          <p:nvPr/>
        </p:nvCxnSpPr>
        <p:spPr>
          <a:xfrm rot="10800000">
            <a:off x="4728450" y="1235125"/>
            <a:ext cx="0" cy="57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5" name="Google Shape;215;p25"/>
          <p:cNvSpPr txBox="1"/>
          <p:nvPr/>
        </p:nvSpPr>
        <p:spPr>
          <a:xfrm>
            <a:off x="4433450" y="129930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245850" y="731425"/>
            <a:ext cx="225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bin"/>
                <a:ea typeface="Cabin"/>
                <a:cs typeface="Cabin"/>
                <a:sym typeface="Cabin"/>
              </a:rPr>
              <a:t>Formula syntax in R:</a:t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abin"/>
                <a:ea typeface="Cabin"/>
                <a:cs typeface="Cabin"/>
                <a:sym typeface="Cabin"/>
              </a:rPr>
              <a:t>outcome ~ predictors</a:t>
            </a:r>
            <a:endParaRPr sz="1600" b="1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8;p26">
            <a:extLst>
              <a:ext uri="{FF2B5EF4-FFF2-40B4-BE49-F238E27FC236}">
                <a16:creationId xmlns:a16="http://schemas.microsoft.com/office/drawing/2014/main" id="{752C5874-649D-F2AB-909C-41EF5585BFED}"/>
              </a:ext>
            </a:extLst>
          </p:cNvPr>
          <p:cNvSpPr txBox="1"/>
          <p:nvPr/>
        </p:nvSpPr>
        <p:spPr>
          <a:xfrm>
            <a:off x="1170878" y="1653282"/>
            <a:ext cx="7159083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Cabin"/>
                <a:ea typeface="Cabin"/>
                <a:cs typeface="Cabin"/>
                <a:sym typeface="Cabin"/>
              </a:rPr>
              <a:t>Example in R worksheet: </a:t>
            </a:r>
            <a:endParaRPr sz="32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Cabin"/>
                <a:ea typeface="Cabin"/>
                <a:cs typeface="Cabin"/>
                <a:sym typeface="Cabin"/>
              </a:rPr>
              <a:t>“Model Specification - Formula Syntax”</a:t>
            </a:r>
            <a:endParaRPr sz="3200" dirty="0"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22935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628650" y="203139"/>
            <a:ext cx="7886700" cy="46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Linear Models in R |</a:t>
            </a:r>
            <a:r>
              <a:rPr lang="en-GB" dirty="0"/>
              <a:t> Model Specification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27"/>
          <p:cNvSpPr txBox="1"/>
          <p:nvPr/>
        </p:nvSpPr>
        <p:spPr>
          <a:xfrm>
            <a:off x="3431425" y="3476150"/>
            <a:ext cx="9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Model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Matrix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426600" y="2981100"/>
            <a:ext cx="17205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6" name="Google Shape;246;p27"/>
          <p:cNvCxnSpPr/>
          <p:nvPr/>
        </p:nvCxnSpPr>
        <p:spPr>
          <a:xfrm>
            <a:off x="3542775" y="3779025"/>
            <a:ext cx="87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7" name="Google Shape;247;p27"/>
          <p:cNvSpPr/>
          <p:nvPr/>
        </p:nvSpPr>
        <p:spPr>
          <a:xfrm>
            <a:off x="4635524" y="3338975"/>
            <a:ext cx="1188509" cy="13470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dirty="0"/>
          </a:p>
        </p:txBody>
      </p:sp>
      <p:sp>
        <p:nvSpPr>
          <p:cNvPr id="248" name="Google Shape;248;p27"/>
          <p:cNvSpPr/>
          <p:nvPr/>
        </p:nvSpPr>
        <p:spPr>
          <a:xfrm>
            <a:off x="5849284" y="3451275"/>
            <a:ext cx="387900" cy="353700"/>
          </a:xfrm>
          <a:prstGeom prst="mathMultiply">
            <a:avLst>
              <a:gd name="adj1" fmla="val 483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6350850" y="3385720"/>
            <a:ext cx="511789" cy="4848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 rot="-2700000">
            <a:off x="4539914" y="2732658"/>
            <a:ext cx="109266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Intercept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 rot="-2700000">
            <a:off x="5268391" y="2809850"/>
            <a:ext cx="961382" cy="40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xB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7329200" y="3254807"/>
            <a:ext cx="1680985" cy="14721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0*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0*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0*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dirty="0"/>
          </a:p>
        </p:txBody>
      </p:sp>
      <p:sp>
        <p:nvSpPr>
          <p:cNvPr id="253" name="Google Shape;253;p27"/>
          <p:cNvSpPr/>
          <p:nvPr/>
        </p:nvSpPr>
        <p:spPr>
          <a:xfrm>
            <a:off x="6947000" y="3499575"/>
            <a:ext cx="290700" cy="203400"/>
          </a:xfrm>
          <a:prstGeom prst="mathEqual">
            <a:avLst>
              <a:gd name="adj1" fmla="val 14339"/>
              <a:gd name="adj2" fmla="val 1176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3138451" y="3585300"/>
            <a:ext cx="51381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~ x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55" name="Google Shape;255;p27"/>
          <p:cNvCxnSpPr/>
          <p:nvPr/>
        </p:nvCxnSpPr>
        <p:spPr>
          <a:xfrm>
            <a:off x="2239558" y="3779025"/>
            <a:ext cx="87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6" name="Google Shape;256;p27"/>
          <p:cNvSpPr txBox="1"/>
          <p:nvPr/>
        </p:nvSpPr>
        <p:spPr>
          <a:xfrm>
            <a:off x="2136025" y="3460516"/>
            <a:ext cx="9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Design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formula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5556575" y="771300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400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1400" b="1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sz="1400" b="1" baseline="-25000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B</a:t>
            </a:r>
            <a:endParaRPr sz="1400" b="1" baseline="-25000" dirty="0">
              <a:solidFill>
                <a:srgbClr val="A64D79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sz="1400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average of the reference group</a:t>
            </a:r>
            <a:endParaRPr sz="1400" i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sz="1400" b="1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difference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to the reference group</a:t>
            </a:r>
            <a:endParaRPr sz="14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525" y="695100"/>
            <a:ext cx="2497625" cy="19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/>
        </p:nvSpPr>
        <p:spPr>
          <a:xfrm>
            <a:off x="3458350" y="163372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cxnSp>
        <p:nvCxnSpPr>
          <p:cNvPr id="260" name="Google Shape;260;p27"/>
          <p:cNvCxnSpPr/>
          <p:nvPr/>
        </p:nvCxnSpPr>
        <p:spPr>
          <a:xfrm>
            <a:off x="3864700" y="1813525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27"/>
          <p:cNvCxnSpPr/>
          <p:nvPr/>
        </p:nvCxnSpPr>
        <p:spPr>
          <a:xfrm rot="10800000">
            <a:off x="4728450" y="1235125"/>
            <a:ext cx="0" cy="57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2" name="Google Shape;262;p27"/>
          <p:cNvSpPr txBox="1"/>
          <p:nvPr/>
        </p:nvSpPr>
        <p:spPr>
          <a:xfrm>
            <a:off x="4433450" y="129930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  <p:sp>
        <p:nvSpPr>
          <p:cNvPr id="263" name="Google Shape;263;p27"/>
          <p:cNvSpPr txBox="1"/>
          <p:nvPr/>
        </p:nvSpPr>
        <p:spPr>
          <a:xfrm>
            <a:off x="245850" y="731425"/>
            <a:ext cx="225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bin"/>
                <a:ea typeface="Cabin"/>
                <a:cs typeface="Cabin"/>
                <a:sym typeface="Cabin"/>
              </a:rPr>
              <a:t>Formula syntax in R:</a:t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abin"/>
                <a:ea typeface="Cabin"/>
                <a:cs typeface="Cabin"/>
                <a:sym typeface="Cabin"/>
              </a:rPr>
              <a:t>outcome ~ predictors</a:t>
            </a:r>
            <a:endParaRPr sz="1600" b="1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628650" y="169685"/>
            <a:ext cx="7886700" cy="46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Common Designs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29"/>
          <p:cNvSpPr txBox="1"/>
          <p:nvPr/>
        </p:nvSpPr>
        <p:spPr>
          <a:xfrm>
            <a:off x="773875" y="57270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One factor, 2 levels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0" y="980350"/>
            <a:ext cx="1876500" cy="17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625" y="980475"/>
            <a:ext cx="1878782" cy="17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/>
        </p:nvSpPr>
        <p:spPr>
          <a:xfrm>
            <a:off x="3131399" y="572700"/>
            <a:ext cx="20635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One factor, 3 levels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5577300" y="572700"/>
            <a:ext cx="22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Two factors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925" y="980475"/>
            <a:ext cx="3529394" cy="17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 txBox="1"/>
          <p:nvPr/>
        </p:nvSpPr>
        <p:spPr>
          <a:xfrm>
            <a:off x="891125" y="2952875"/>
            <a:ext cx="67929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Define our model with formula syntax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Categorical variables are encoded as indicator variables in a model matrix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R does this for us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Interpret coefficients to define hypothesis of interest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Common Designs | </a:t>
            </a:r>
            <a:r>
              <a:rPr lang="en-GB"/>
              <a:t>One factor, 3 levels</a:t>
            </a:r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3160638" y="611450"/>
            <a:ext cx="1107408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Design: 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3232587" y="930125"/>
            <a:ext cx="1107407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 drug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924350" y="909425"/>
            <a:ext cx="3782700" cy="19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(Intercept)   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drugPink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drugYellow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1           1          1            0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2           1          1            0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3           1          1            0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4           1          0            1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5           1          0            1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6           1          0            1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7           1          0            0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8           1          0            0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9           1          0            0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802925" y="561861"/>
            <a:ext cx="14625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Model matrix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777625" y="649825"/>
            <a:ext cx="1708200" cy="19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drug</a:t>
            </a:r>
            <a:endParaRPr sz="12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Pink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Pink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Pink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Yellow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Yellow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Yellow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sample7   White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sample8   White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sample9   White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736075" y="2609017"/>
            <a:ext cx="1789500" cy="22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Null hypothesis: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Pink vs White 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6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Yellow vs White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6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Yellow vs Pink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6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- 𝛽</a:t>
            </a:r>
            <a:r>
              <a:rPr lang="en-GB" sz="16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ADCC00-03C7-BB64-C7AD-51A79EFB04E6}"/>
              </a:ext>
            </a:extLst>
          </p:cNvPr>
          <p:cNvGrpSpPr/>
          <p:nvPr/>
        </p:nvGrpSpPr>
        <p:grpSpPr>
          <a:xfrm>
            <a:off x="2693399" y="2007221"/>
            <a:ext cx="2949117" cy="2855996"/>
            <a:chOff x="2693400" y="2495550"/>
            <a:chExt cx="2232000" cy="1787498"/>
          </a:xfrm>
        </p:grpSpPr>
        <p:cxnSp>
          <p:nvCxnSpPr>
            <p:cNvPr id="313" name="Google Shape;313;p30"/>
            <p:cNvCxnSpPr/>
            <p:nvPr/>
          </p:nvCxnSpPr>
          <p:spPr>
            <a:xfrm>
              <a:off x="2693400" y="3944000"/>
              <a:ext cx="2232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30"/>
            <p:cNvCxnSpPr/>
            <p:nvPr/>
          </p:nvCxnSpPr>
          <p:spPr>
            <a:xfrm rot="10800000">
              <a:off x="2693400" y="2495550"/>
              <a:ext cx="0" cy="1456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" name="Google Shape;315;p30"/>
            <p:cNvSpPr/>
            <p:nvPr/>
          </p:nvSpPr>
          <p:spPr>
            <a:xfrm>
              <a:off x="3165925" y="3587675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3686600" y="2934675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 txBox="1"/>
            <p:nvPr/>
          </p:nvSpPr>
          <p:spPr>
            <a:xfrm>
              <a:off x="2915443" y="3422119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0</a:t>
              </a:r>
              <a:endParaRPr/>
            </a:p>
          </p:txBody>
        </p:sp>
        <p:sp>
          <p:nvSpPr>
            <p:cNvPr id="318" name="Google Shape;318;p30"/>
            <p:cNvSpPr txBox="1"/>
            <p:nvPr/>
          </p:nvSpPr>
          <p:spPr>
            <a:xfrm>
              <a:off x="3733100" y="3099100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cxnSp>
          <p:nvCxnSpPr>
            <p:cNvPr id="320" name="Google Shape;320;p30"/>
            <p:cNvCxnSpPr/>
            <p:nvPr/>
          </p:nvCxnSpPr>
          <p:spPr>
            <a:xfrm rot="10800000">
              <a:off x="3733100" y="3027865"/>
              <a:ext cx="0" cy="629700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1" name="Google Shape;321;p30"/>
            <p:cNvSpPr/>
            <p:nvPr/>
          </p:nvSpPr>
          <p:spPr>
            <a:xfrm>
              <a:off x="4250985" y="3163275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 txBox="1"/>
            <p:nvPr/>
          </p:nvSpPr>
          <p:spPr>
            <a:xfrm>
              <a:off x="4297725" y="3282125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cxnSp>
          <p:nvCxnSpPr>
            <p:cNvPr id="323" name="Google Shape;323;p30"/>
            <p:cNvCxnSpPr/>
            <p:nvPr/>
          </p:nvCxnSpPr>
          <p:spPr>
            <a:xfrm rot="10800000">
              <a:off x="4304275" y="3256225"/>
              <a:ext cx="0" cy="401100"/>
            </a:xfrm>
            <a:prstGeom prst="straightConnector1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4" name="Google Shape;324;p30"/>
            <p:cNvCxnSpPr/>
            <p:nvPr/>
          </p:nvCxnSpPr>
          <p:spPr>
            <a:xfrm>
              <a:off x="3258933" y="3644302"/>
              <a:ext cx="1039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325" name="Google Shape;325;p30"/>
            <p:cNvGrpSpPr/>
            <p:nvPr/>
          </p:nvGrpSpPr>
          <p:grpSpPr>
            <a:xfrm rot="-2069820">
              <a:off x="2963904" y="4106420"/>
              <a:ext cx="495260" cy="176628"/>
              <a:chOff x="2163017" y="4662468"/>
              <a:chExt cx="586200" cy="209100"/>
            </a:xfrm>
          </p:grpSpPr>
          <p:sp>
            <p:nvSpPr>
              <p:cNvPr id="326" name="Google Shape;326;p30"/>
              <p:cNvSpPr/>
              <p:nvPr/>
            </p:nvSpPr>
            <p:spPr>
              <a:xfrm>
                <a:off x="2163017" y="4662468"/>
                <a:ext cx="586200" cy="2091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7" name="Google Shape;327;p30"/>
              <p:cNvCxnSpPr>
                <a:stCxn id="326" idx="0"/>
                <a:endCxn id="326" idx="4"/>
              </p:cNvCxnSpPr>
              <p:nvPr/>
            </p:nvCxnSpPr>
            <p:spPr>
              <a:xfrm rot="2074548">
                <a:off x="2396910" y="4680934"/>
                <a:ext cx="118415" cy="17216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8" name="Google Shape;328;p30"/>
            <p:cNvGrpSpPr/>
            <p:nvPr/>
          </p:nvGrpSpPr>
          <p:grpSpPr>
            <a:xfrm rot="-2069820">
              <a:off x="3517221" y="4106420"/>
              <a:ext cx="495260" cy="176628"/>
              <a:chOff x="2163017" y="4662468"/>
              <a:chExt cx="586200" cy="209100"/>
            </a:xfrm>
          </p:grpSpPr>
          <p:sp>
            <p:nvSpPr>
              <p:cNvPr id="329" name="Google Shape;329;p30"/>
              <p:cNvSpPr/>
              <p:nvPr/>
            </p:nvSpPr>
            <p:spPr>
              <a:xfrm>
                <a:off x="2163017" y="4662468"/>
                <a:ext cx="586200" cy="209100"/>
              </a:xfrm>
              <a:prstGeom prst="ellipse">
                <a:avLst/>
              </a:prstGeom>
              <a:solidFill>
                <a:schemeClr val="bg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0" name="Google Shape;330;p30"/>
              <p:cNvCxnSpPr>
                <a:stCxn id="329" idx="0"/>
                <a:endCxn id="329" idx="4"/>
              </p:cNvCxnSpPr>
              <p:nvPr/>
            </p:nvCxnSpPr>
            <p:spPr>
              <a:xfrm rot="2074548">
                <a:off x="2396910" y="4680934"/>
                <a:ext cx="118415" cy="17216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1" name="Google Shape;331;p30"/>
            <p:cNvGrpSpPr/>
            <p:nvPr/>
          </p:nvGrpSpPr>
          <p:grpSpPr>
            <a:xfrm rot="-2069820">
              <a:off x="4070538" y="4106420"/>
              <a:ext cx="495260" cy="176628"/>
              <a:chOff x="2163017" y="4662468"/>
              <a:chExt cx="586200" cy="209100"/>
            </a:xfrm>
          </p:grpSpPr>
          <p:sp>
            <p:nvSpPr>
              <p:cNvPr id="332" name="Google Shape;332;p30"/>
              <p:cNvSpPr/>
              <p:nvPr/>
            </p:nvSpPr>
            <p:spPr>
              <a:xfrm>
                <a:off x="2163017" y="4662468"/>
                <a:ext cx="586200" cy="209100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3" name="Google Shape;333;p30"/>
              <p:cNvCxnSpPr>
                <a:stCxn id="332" idx="0"/>
                <a:endCxn id="332" idx="4"/>
              </p:cNvCxnSpPr>
              <p:nvPr/>
            </p:nvCxnSpPr>
            <p:spPr>
              <a:xfrm rot="2074548">
                <a:off x="2396910" y="4680934"/>
                <a:ext cx="118415" cy="17216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Model Designs | </a:t>
            </a:r>
            <a:r>
              <a:rPr lang="en-GB"/>
              <a:t>Two factors - additive model</a:t>
            </a:r>
            <a:endParaRPr/>
          </a:p>
        </p:txBody>
      </p:sp>
      <p:sp>
        <p:nvSpPr>
          <p:cNvPr id="340" name="Google Shape;340;p31"/>
          <p:cNvSpPr txBox="1"/>
          <p:nvPr/>
        </p:nvSpPr>
        <p:spPr>
          <a:xfrm>
            <a:off x="3151350" y="949553"/>
            <a:ext cx="23268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 drug + genotype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3042450" y="611450"/>
            <a:ext cx="10264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Design: 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429875" y="633788"/>
            <a:ext cx="2524500" cy="1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drug   genotype</a:t>
            </a:r>
            <a:endParaRPr sz="12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Pink 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Pink 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Pink 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Pink 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White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White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sample7   White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sample8   White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5656650" y="916100"/>
            <a:ext cx="3303000" cy="1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(Intercept)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drugPink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genotypeMUT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	1     	1      	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     	1     	1      	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     	1     	1      	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     	1     	1      	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    	1     	0      	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    	1     	0      	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    	1     	0      	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     	1     	0      	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5624900" y="611450"/>
            <a:ext cx="17787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Model Matrix: 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2C2FBB-5092-16E5-1518-780F985C070A}"/>
              </a:ext>
            </a:extLst>
          </p:cNvPr>
          <p:cNvGrpSpPr/>
          <p:nvPr/>
        </p:nvGrpSpPr>
        <p:grpSpPr>
          <a:xfrm>
            <a:off x="2925975" y="1883797"/>
            <a:ext cx="2973020" cy="3033893"/>
            <a:chOff x="2925975" y="2552868"/>
            <a:chExt cx="2378977" cy="2296726"/>
          </a:xfrm>
        </p:grpSpPr>
        <p:cxnSp>
          <p:nvCxnSpPr>
            <p:cNvPr id="342" name="Google Shape;342;p31"/>
            <p:cNvCxnSpPr/>
            <p:nvPr/>
          </p:nvCxnSpPr>
          <p:spPr>
            <a:xfrm>
              <a:off x="2925975" y="4311350"/>
              <a:ext cx="209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31"/>
            <p:cNvCxnSpPr/>
            <p:nvPr/>
          </p:nvCxnSpPr>
          <p:spPr>
            <a:xfrm rot="10800000">
              <a:off x="2932879" y="2552868"/>
              <a:ext cx="0" cy="1767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4" name="Google Shape;344;p31"/>
            <p:cNvSpPr/>
            <p:nvPr/>
          </p:nvSpPr>
          <p:spPr>
            <a:xfrm>
              <a:off x="3261618" y="3755135"/>
              <a:ext cx="236730" cy="236366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 txBox="1"/>
            <p:nvPr/>
          </p:nvSpPr>
          <p:spPr>
            <a:xfrm>
              <a:off x="3672648" y="3285651"/>
              <a:ext cx="595467" cy="517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sp>
          <p:nvSpPr>
            <p:cNvPr id="346" name="Google Shape;346;p31"/>
            <p:cNvSpPr txBox="1"/>
            <p:nvPr/>
          </p:nvSpPr>
          <p:spPr>
            <a:xfrm>
              <a:off x="4250803" y="3464839"/>
              <a:ext cx="595467" cy="517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sp>
          <p:nvSpPr>
            <p:cNvPr id="347" name="Google Shape;347;p31"/>
            <p:cNvSpPr txBox="1"/>
            <p:nvPr/>
          </p:nvSpPr>
          <p:spPr>
            <a:xfrm>
              <a:off x="3199855" y="4334760"/>
              <a:ext cx="740054" cy="40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WT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48" name="Google Shape;348;p31"/>
            <p:cNvSpPr txBox="1"/>
            <p:nvPr/>
          </p:nvSpPr>
          <p:spPr>
            <a:xfrm>
              <a:off x="4201123" y="4334760"/>
              <a:ext cx="74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MUT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349" name="Google Shape;349;p31"/>
            <p:cNvCxnSpPr/>
            <p:nvPr/>
          </p:nvCxnSpPr>
          <p:spPr>
            <a:xfrm>
              <a:off x="3453682" y="3883971"/>
              <a:ext cx="131913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50" name="Google Shape;350;p31"/>
            <p:cNvSpPr txBox="1"/>
            <p:nvPr/>
          </p:nvSpPr>
          <p:spPr>
            <a:xfrm>
              <a:off x="4709485" y="3456506"/>
              <a:ext cx="595467" cy="517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sp>
          <p:nvSpPr>
            <p:cNvPr id="351" name="Google Shape;351;p31"/>
            <p:cNvSpPr txBox="1"/>
            <p:nvPr/>
          </p:nvSpPr>
          <p:spPr>
            <a:xfrm>
              <a:off x="4707884" y="2901365"/>
              <a:ext cx="595467" cy="517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grpSp>
          <p:nvGrpSpPr>
            <p:cNvPr id="352" name="Google Shape;352;p31"/>
            <p:cNvGrpSpPr/>
            <p:nvPr/>
          </p:nvGrpSpPr>
          <p:grpSpPr>
            <a:xfrm>
              <a:off x="4190995" y="3309581"/>
              <a:ext cx="262201" cy="262233"/>
              <a:chOff x="2735900" y="2493575"/>
              <a:chExt cx="609600" cy="725100"/>
            </a:xfrm>
          </p:grpSpPr>
          <p:sp>
            <p:nvSpPr>
              <p:cNvPr id="353" name="Google Shape;353;p31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31"/>
            <p:cNvGrpSpPr/>
            <p:nvPr/>
          </p:nvGrpSpPr>
          <p:grpSpPr>
            <a:xfrm>
              <a:off x="4639037" y="2720059"/>
              <a:ext cx="262189" cy="262269"/>
              <a:chOff x="2735900" y="2493575"/>
              <a:chExt cx="609600" cy="725100"/>
            </a:xfrm>
          </p:grpSpPr>
          <p:sp>
            <p:nvSpPr>
              <p:cNvPr id="356" name="Google Shape;356;p31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8" name="Google Shape;358;p31"/>
            <p:cNvCxnSpPr/>
            <p:nvPr/>
          </p:nvCxnSpPr>
          <p:spPr>
            <a:xfrm rot="10800000" flipH="1">
              <a:off x="4321368" y="3449443"/>
              <a:ext cx="3278" cy="44031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9" name="Google Shape;359;p31"/>
            <p:cNvCxnSpPr/>
            <p:nvPr/>
          </p:nvCxnSpPr>
          <p:spPr>
            <a:xfrm rot="10800000" flipH="1">
              <a:off x="4783902" y="3449443"/>
              <a:ext cx="3278" cy="44031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0" name="Google Shape;360;p31"/>
            <p:cNvSpPr/>
            <p:nvPr/>
          </p:nvSpPr>
          <p:spPr>
            <a:xfrm>
              <a:off x="3631645" y="3040883"/>
              <a:ext cx="236730" cy="236366"/>
            </a:xfrm>
            <a:prstGeom prst="ellipse">
              <a:avLst/>
            </a:prstGeom>
            <a:solidFill>
              <a:srgbClr val="A64D7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1" name="Google Shape;361;p31"/>
            <p:cNvCxnSpPr/>
            <p:nvPr/>
          </p:nvCxnSpPr>
          <p:spPr>
            <a:xfrm rot="10800000">
              <a:off x="4773587" y="2841479"/>
              <a:ext cx="9469" cy="5849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31"/>
            <p:cNvCxnSpPr/>
            <p:nvPr/>
          </p:nvCxnSpPr>
          <p:spPr>
            <a:xfrm rot="10800000">
              <a:off x="3748280" y="3179092"/>
              <a:ext cx="0" cy="70982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6" name="Google Shape;366;p31"/>
            <p:cNvSpPr/>
            <p:nvPr/>
          </p:nvSpPr>
          <p:spPr>
            <a:xfrm>
              <a:off x="3507740" y="4705582"/>
              <a:ext cx="144000" cy="144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" name="Google Shape;367;p31"/>
            <p:cNvGrpSpPr/>
            <p:nvPr/>
          </p:nvGrpSpPr>
          <p:grpSpPr>
            <a:xfrm>
              <a:off x="4522931" y="4705589"/>
              <a:ext cx="143988" cy="144005"/>
              <a:chOff x="2735900" y="2493575"/>
              <a:chExt cx="609600" cy="725100"/>
            </a:xfrm>
          </p:grpSpPr>
          <p:sp>
            <p:nvSpPr>
              <p:cNvPr id="368" name="Google Shape;368;p31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31"/>
            <p:cNvSpPr txBox="1"/>
            <p:nvPr/>
          </p:nvSpPr>
          <p:spPr>
            <a:xfrm>
              <a:off x="2997646" y="3663993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0</a:t>
              </a:r>
              <a:endParaRPr/>
            </a:p>
          </p:txBody>
        </p:sp>
      </p:grpSp>
      <p:sp>
        <p:nvSpPr>
          <p:cNvPr id="371" name="Google Shape;371;p31"/>
          <p:cNvSpPr txBox="1"/>
          <p:nvPr/>
        </p:nvSpPr>
        <p:spPr>
          <a:xfrm>
            <a:off x="973625" y="2619925"/>
            <a:ext cx="2052600" cy="15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bin"/>
                <a:ea typeface="Cabin"/>
                <a:cs typeface="Cabin"/>
                <a:sym typeface="Cabin"/>
              </a:rPr>
              <a:t>Null hypothesis: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bin"/>
                <a:ea typeface="Cabin"/>
                <a:cs typeface="Cabin"/>
                <a:sym typeface="Cabin"/>
              </a:rPr>
              <a:t>Pink vs White drug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WT vs MUT genotype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Model Designs | </a:t>
            </a:r>
            <a:r>
              <a:rPr lang="en-GB" dirty="0"/>
              <a:t>Two factors - interaction model</a:t>
            </a:r>
            <a:endParaRPr dirty="0"/>
          </a:p>
        </p:txBody>
      </p:sp>
      <p:sp>
        <p:nvSpPr>
          <p:cNvPr id="487" name="Google Shape;487;p35"/>
          <p:cNvSpPr txBox="1"/>
          <p:nvPr/>
        </p:nvSpPr>
        <p:spPr>
          <a:xfrm>
            <a:off x="3151349" y="839900"/>
            <a:ext cx="3919493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 drug + genotype + </a:t>
            </a:r>
            <a:r>
              <a:rPr lang="en-GB" sz="1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drug:genotype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8" name="Google Shape;488;p35"/>
          <p:cNvSpPr txBox="1"/>
          <p:nvPr/>
        </p:nvSpPr>
        <p:spPr>
          <a:xfrm>
            <a:off x="3042449" y="535250"/>
            <a:ext cx="985945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Design: 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9" name="Google Shape;509;p35"/>
          <p:cNvSpPr txBox="1"/>
          <p:nvPr/>
        </p:nvSpPr>
        <p:spPr>
          <a:xfrm>
            <a:off x="429875" y="633788"/>
            <a:ext cx="2524500" cy="1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drug   genotype</a:t>
            </a:r>
            <a:endParaRPr sz="12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Pink 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Pink 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Pink 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Pink 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White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White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sample7   White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sample8   White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52DD3E-5277-C246-AB60-FF572BBB4060}"/>
              </a:ext>
            </a:extLst>
          </p:cNvPr>
          <p:cNvGrpSpPr/>
          <p:nvPr/>
        </p:nvGrpSpPr>
        <p:grpSpPr>
          <a:xfrm>
            <a:off x="2665141" y="1788184"/>
            <a:ext cx="3036594" cy="3149616"/>
            <a:chOff x="3322725" y="1788184"/>
            <a:chExt cx="2379010" cy="2508678"/>
          </a:xfrm>
        </p:grpSpPr>
        <p:sp>
          <p:nvSpPr>
            <p:cNvPr id="489" name="Google Shape;489;p35"/>
            <p:cNvSpPr txBox="1"/>
            <p:nvPr/>
          </p:nvSpPr>
          <p:spPr>
            <a:xfrm>
              <a:off x="3394396" y="3189318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0</a:t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658368" y="3280460"/>
              <a:ext cx="236700" cy="2364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 txBox="1"/>
            <p:nvPr/>
          </p:nvSpPr>
          <p:spPr>
            <a:xfrm>
              <a:off x="4069398" y="2810976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sp>
          <p:nvSpPr>
            <p:cNvPr id="492" name="Google Shape;492;p35"/>
            <p:cNvSpPr txBox="1"/>
            <p:nvPr/>
          </p:nvSpPr>
          <p:spPr>
            <a:xfrm>
              <a:off x="4647553" y="2990164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sp>
          <p:nvSpPr>
            <p:cNvPr id="493" name="Google Shape;493;p35"/>
            <p:cNvSpPr txBox="1"/>
            <p:nvPr/>
          </p:nvSpPr>
          <p:spPr>
            <a:xfrm>
              <a:off x="3596605" y="3860085"/>
              <a:ext cx="74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WT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94" name="Google Shape;494;p35"/>
            <p:cNvSpPr txBox="1"/>
            <p:nvPr/>
          </p:nvSpPr>
          <p:spPr>
            <a:xfrm>
              <a:off x="4597873" y="3860085"/>
              <a:ext cx="74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MUT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95" name="Google Shape;495;p35"/>
            <p:cNvCxnSpPr/>
            <p:nvPr/>
          </p:nvCxnSpPr>
          <p:spPr>
            <a:xfrm>
              <a:off x="3850432" y="3409296"/>
              <a:ext cx="131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496" name="Google Shape;496;p35"/>
            <p:cNvSpPr txBox="1"/>
            <p:nvPr/>
          </p:nvSpPr>
          <p:spPr>
            <a:xfrm>
              <a:off x="5106235" y="2981831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sp>
          <p:nvSpPr>
            <p:cNvPr id="497" name="Google Shape;497;p35"/>
            <p:cNvSpPr txBox="1"/>
            <p:nvPr/>
          </p:nvSpPr>
          <p:spPr>
            <a:xfrm>
              <a:off x="5104634" y="2426690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grpSp>
          <p:nvGrpSpPr>
            <p:cNvPr id="498" name="Google Shape;498;p35"/>
            <p:cNvGrpSpPr/>
            <p:nvPr/>
          </p:nvGrpSpPr>
          <p:grpSpPr>
            <a:xfrm>
              <a:off x="4587690" y="2835029"/>
              <a:ext cx="262189" cy="262269"/>
              <a:chOff x="2735900" y="2493575"/>
              <a:chExt cx="609600" cy="725100"/>
            </a:xfrm>
          </p:grpSpPr>
          <p:sp>
            <p:nvSpPr>
              <p:cNvPr id="499" name="Google Shape;499;p35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5"/>
            <p:cNvGrpSpPr/>
            <p:nvPr/>
          </p:nvGrpSpPr>
          <p:grpSpPr>
            <a:xfrm>
              <a:off x="5035787" y="1788184"/>
              <a:ext cx="262189" cy="262269"/>
              <a:chOff x="2735900" y="2493575"/>
              <a:chExt cx="609600" cy="725100"/>
            </a:xfrm>
          </p:grpSpPr>
          <p:sp>
            <p:nvSpPr>
              <p:cNvPr id="502" name="Google Shape;502;p35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5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4" name="Google Shape;504;p35"/>
            <p:cNvCxnSpPr/>
            <p:nvPr/>
          </p:nvCxnSpPr>
          <p:spPr>
            <a:xfrm rot="10800000" flipH="1">
              <a:off x="4718118" y="2974685"/>
              <a:ext cx="3300" cy="4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5"/>
            <p:cNvCxnSpPr/>
            <p:nvPr/>
          </p:nvCxnSpPr>
          <p:spPr>
            <a:xfrm rot="10800000" flipH="1">
              <a:off x="5180652" y="2974685"/>
              <a:ext cx="3300" cy="4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06" name="Google Shape;506;p35"/>
            <p:cNvSpPr/>
            <p:nvPr/>
          </p:nvSpPr>
          <p:spPr>
            <a:xfrm>
              <a:off x="4028395" y="2566208"/>
              <a:ext cx="236700" cy="236400"/>
            </a:xfrm>
            <a:prstGeom prst="ellipse">
              <a:avLst/>
            </a:prstGeom>
            <a:solidFill>
              <a:srgbClr val="A64D7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7" name="Google Shape;507;p35"/>
            <p:cNvCxnSpPr/>
            <p:nvPr/>
          </p:nvCxnSpPr>
          <p:spPr>
            <a:xfrm rot="10800000">
              <a:off x="5170206" y="2366709"/>
              <a:ext cx="9600" cy="58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" name="Google Shape;508;p35"/>
            <p:cNvCxnSpPr/>
            <p:nvPr/>
          </p:nvCxnSpPr>
          <p:spPr>
            <a:xfrm rot="10800000">
              <a:off x="4145030" y="2704443"/>
              <a:ext cx="0" cy="70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0" name="Google Shape;510;p35"/>
            <p:cNvSpPr/>
            <p:nvPr/>
          </p:nvSpPr>
          <p:spPr>
            <a:xfrm>
              <a:off x="3904490" y="4152850"/>
              <a:ext cx="144000" cy="144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1" name="Google Shape;511;p35"/>
            <p:cNvGrpSpPr/>
            <p:nvPr/>
          </p:nvGrpSpPr>
          <p:grpSpPr>
            <a:xfrm>
              <a:off x="4919681" y="4152857"/>
              <a:ext cx="143988" cy="144005"/>
              <a:chOff x="2735900" y="2493575"/>
              <a:chExt cx="609600" cy="725100"/>
            </a:xfrm>
          </p:grpSpPr>
          <p:sp>
            <p:nvSpPr>
              <p:cNvPr id="512" name="Google Shape;512;p35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5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14" name="Google Shape;514;p35"/>
            <p:cNvCxnSpPr/>
            <p:nvPr/>
          </p:nvCxnSpPr>
          <p:spPr>
            <a:xfrm>
              <a:off x="3322725" y="3836675"/>
              <a:ext cx="209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35"/>
            <p:cNvCxnSpPr/>
            <p:nvPr/>
          </p:nvCxnSpPr>
          <p:spPr>
            <a:xfrm rot="10800000">
              <a:off x="3329629" y="2078193"/>
              <a:ext cx="0" cy="1767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35"/>
            <p:cNvCxnSpPr/>
            <p:nvPr/>
          </p:nvCxnSpPr>
          <p:spPr>
            <a:xfrm rot="10800000" flipH="1">
              <a:off x="5166482" y="1907885"/>
              <a:ext cx="3300" cy="440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7" name="Google Shape;517;p35"/>
            <p:cNvSpPr txBox="1"/>
            <p:nvPr/>
          </p:nvSpPr>
          <p:spPr>
            <a:xfrm>
              <a:off x="5106235" y="1915031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CC0000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rgbClr val="CC0000"/>
                  </a:solidFill>
                  <a:latin typeface="Cabin"/>
                  <a:ea typeface="Cabin"/>
                  <a:cs typeface="Cabin"/>
                  <a:sym typeface="Cabin"/>
                </a:rPr>
                <a:t>3</a:t>
              </a:r>
              <a:endParaRPr>
                <a:solidFill>
                  <a:srgbClr val="CC0000"/>
                </a:solidFill>
              </a:endParaRPr>
            </a:p>
          </p:txBody>
        </p:sp>
      </p:grpSp>
      <p:sp>
        <p:nvSpPr>
          <p:cNvPr id="518" name="Google Shape;518;p35"/>
          <p:cNvSpPr txBox="1"/>
          <p:nvPr/>
        </p:nvSpPr>
        <p:spPr>
          <a:xfrm>
            <a:off x="5995525" y="1707100"/>
            <a:ext cx="2931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abin"/>
                <a:ea typeface="Cabin"/>
                <a:cs typeface="Cabin"/>
                <a:sym typeface="Cabin"/>
              </a:rPr>
              <a:t>Null hypothesis:</a:t>
            </a:r>
            <a:endParaRPr sz="12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abin"/>
                <a:ea typeface="Cabin"/>
                <a:cs typeface="Cabin"/>
                <a:sym typeface="Cabin"/>
              </a:rPr>
              <a:t>Pink vs White (</a:t>
            </a:r>
            <a:r>
              <a:rPr lang="en-GB" sz="1200" u="sng" dirty="0">
                <a:latin typeface="Cabin"/>
                <a:ea typeface="Cabin"/>
                <a:cs typeface="Cabin"/>
                <a:sym typeface="Cabin"/>
              </a:rPr>
              <a:t>WT</a:t>
            </a:r>
            <a:r>
              <a:rPr lang="en-GB" sz="1200" dirty="0">
                <a:latin typeface="Cabin"/>
                <a:ea typeface="Cabin"/>
                <a:cs typeface="Cabin"/>
                <a:sym typeface="Cabin"/>
              </a:rPr>
              <a:t>)</a:t>
            </a:r>
            <a:endParaRPr sz="12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Pink vs White (</a:t>
            </a:r>
            <a:r>
              <a:rPr lang="en-GB" sz="1200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MUT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 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= 0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WT vs MUT (</a:t>
            </a:r>
            <a:r>
              <a:rPr lang="en-GB" sz="1200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White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WT vs MUT (</a:t>
            </a:r>
            <a:r>
              <a:rPr lang="en-GB" sz="1200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Pink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 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= 0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Interaction (“Difference of differences”):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 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= 0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8"/>
          <p:cNvSpPr txBox="1"/>
          <p:nvPr/>
        </p:nvSpPr>
        <p:spPr>
          <a:xfrm>
            <a:off x="187600" y="582375"/>
            <a:ext cx="5534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Create DESeqDataSet object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Add model design: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design(dds) ← ~ treatment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Fit the statistical model</a:t>
            </a:r>
            <a:br>
              <a:rPr lang="en-GB">
                <a:latin typeface="Cabin"/>
                <a:ea typeface="Cabin"/>
                <a:cs typeface="Cabin"/>
                <a:sym typeface="Cabin"/>
              </a:rPr>
            </a:b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dds ← DESeq(dds)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Check coefficients for hypothesis testing</a:t>
            </a:r>
            <a:br>
              <a:rPr lang="en-GB">
                <a:latin typeface="Cabin"/>
                <a:ea typeface="Cabin"/>
                <a:cs typeface="Cabin"/>
                <a:sym typeface="Cabin"/>
              </a:rPr>
            </a:b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resultsNames(dds)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2" name="Google Shape;602;p38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Specification in </a:t>
            </a:r>
            <a:r>
              <a:rPr lang="en-GB" i="1"/>
              <a:t>DESeq2</a:t>
            </a:r>
            <a:endParaRPr i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D3DF60-1A02-7496-CEEC-D17B35A12744}"/>
              </a:ext>
            </a:extLst>
          </p:cNvPr>
          <p:cNvGrpSpPr/>
          <p:nvPr/>
        </p:nvGrpSpPr>
        <p:grpSpPr>
          <a:xfrm>
            <a:off x="4893242" y="1580429"/>
            <a:ext cx="3905070" cy="3727551"/>
            <a:chOff x="4279925" y="621425"/>
            <a:chExt cx="2232000" cy="1832850"/>
          </a:xfrm>
        </p:grpSpPr>
        <p:cxnSp>
          <p:nvCxnSpPr>
            <p:cNvPr id="603" name="Google Shape;603;p38"/>
            <p:cNvCxnSpPr/>
            <p:nvPr/>
          </p:nvCxnSpPr>
          <p:spPr>
            <a:xfrm>
              <a:off x="4279925" y="2069875"/>
              <a:ext cx="2232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38"/>
            <p:cNvCxnSpPr/>
            <p:nvPr/>
          </p:nvCxnSpPr>
          <p:spPr>
            <a:xfrm rot="10800000">
              <a:off x="4279925" y="621425"/>
              <a:ext cx="0" cy="1456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5" name="Google Shape;605;p38"/>
            <p:cNvSpPr/>
            <p:nvPr/>
          </p:nvSpPr>
          <p:spPr>
            <a:xfrm>
              <a:off x="4752450" y="1713550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5273125" y="1060550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 txBox="1"/>
            <p:nvPr/>
          </p:nvSpPr>
          <p:spPr>
            <a:xfrm>
              <a:off x="4501968" y="1547994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0</a:t>
              </a:r>
              <a:endParaRPr/>
            </a:p>
          </p:txBody>
        </p:sp>
        <p:sp>
          <p:nvSpPr>
            <p:cNvPr id="608" name="Google Shape;608;p38"/>
            <p:cNvSpPr txBox="1"/>
            <p:nvPr/>
          </p:nvSpPr>
          <p:spPr>
            <a:xfrm>
              <a:off x="5319625" y="1224975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cxnSp>
          <p:nvCxnSpPr>
            <p:cNvPr id="609" name="Google Shape;609;p38"/>
            <p:cNvCxnSpPr/>
            <p:nvPr/>
          </p:nvCxnSpPr>
          <p:spPr>
            <a:xfrm rot="10800000">
              <a:off x="5319625" y="1153740"/>
              <a:ext cx="0" cy="629700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10" name="Google Shape;610;p38"/>
            <p:cNvSpPr/>
            <p:nvPr/>
          </p:nvSpPr>
          <p:spPr>
            <a:xfrm>
              <a:off x="5837510" y="1289150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 txBox="1"/>
            <p:nvPr/>
          </p:nvSpPr>
          <p:spPr>
            <a:xfrm>
              <a:off x="5884250" y="1408000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cxnSp>
          <p:nvCxnSpPr>
            <p:cNvPr id="612" name="Google Shape;612;p38"/>
            <p:cNvCxnSpPr/>
            <p:nvPr/>
          </p:nvCxnSpPr>
          <p:spPr>
            <a:xfrm rot="10800000">
              <a:off x="5890800" y="1382100"/>
              <a:ext cx="0" cy="401100"/>
            </a:xfrm>
            <a:prstGeom prst="straightConnector1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3" name="Google Shape;613;p38"/>
            <p:cNvCxnSpPr/>
            <p:nvPr/>
          </p:nvCxnSpPr>
          <p:spPr>
            <a:xfrm>
              <a:off x="4845458" y="1770177"/>
              <a:ext cx="1039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14" name="Google Shape;614;p38"/>
            <p:cNvSpPr txBox="1"/>
            <p:nvPr/>
          </p:nvSpPr>
          <p:spPr>
            <a:xfrm>
              <a:off x="4651525" y="2054075"/>
              <a:ext cx="29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A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15" name="Google Shape;615;p38"/>
            <p:cNvSpPr txBox="1"/>
            <p:nvPr/>
          </p:nvSpPr>
          <p:spPr>
            <a:xfrm>
              <a:off x="5184925" y="2054075"/>
              <a:ext cx="29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B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16" name="Google Shape;616;p38"/>
            <p:cNvSpPr txBox="1"/>
            <p:nvPr/>
          </p:nvSpPr>
          <p:spPr>
            <a:xfrm>
              <a:off x="5740688" y="2054075"/>
              <a:ext cx="29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C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0"/>
          <p:cNvSpPr txBox="1"/>
          <p:nvPr/>
        </p:nvSpPr>
        <p:spPr>
          <a:xfrm>
            <a:off x="187600" y="582375"/>
            <a:ext cx="5534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Create DESeqDataSet object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Add model design: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design(dds) ← ~ treatment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Fit the statistical model</a:t>
            </a:r>
            <a:br>
              <a:rPr lang="en-GB">
                <a:latin typeface="Cabin"/>
                <a:ea typeface="Cabin"/>
                <a:cs typeface="Cabin"/>
                <a:sym typeface="Cabin"/>
              </a:rPr>
            </a:b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dds ← DESeq(dds)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Check coefficients for hypothesis testing</a:t>
            </a:r>
            <a:br>
              <a:rPr lang="en-GB">
                <a:latin typeface="Cabin"/>
                <a:ea typeface="Cabin"/>
                <a:cs typeface="Cabin"/>
                <a:sym typeface="Cabin"/>
              </a:rPr>
            </a:b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resultsNames(dds)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3" name="Google Shape;643;p40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Specification in </a:t>
            </a:r>
            <a:r>
              <a:rPr lang="en-GB" i="1"/>
              <a:t>DESeq2</a:t>
            </a:r>
            <a:endParaRPr i="1"/>
          </a:p>
        </p:txBody>
      </p:sp>
      <p:cxnSp>
        <p:nvCxnSpPr>
          <p:cNvPr id="644" name="Google Shape;644;p40"/>
          <p:cNvCxnSpPr/>
          <p:nvPr/>
        </p:nvCxnSpPr>
        <p:spPr>
          <a:xfrm>
            <a:off x="4279925" y="2069875"/>
            <a:ext cx="22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40"/>
          <p:cNvCxnSpPr/>
          <p:nvPr/>
        </p:nvCxnSpPr>
        <p:spPr>
          <a:xfrm rot="10800000">
            <a:off x="4279925" y="621425"/>
            <a:ext cx="0" cy="145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40"/>
          <p:cNvSpPr/>
          <p:nvPr/>
        </p:nvSpPr>
        <p:spPr>
          <a:xfrm>
            <a:off x="4752450" y="1713550"/>
            <a:ext cx="93000" cy="9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0"/>
          <p:cNvSpPr/>
          <p:nvPr/>
        </p:nvSpPr>
        <p:spPr>
          <a:xfrm>
            <a:off x="5273125" y="1060550"/>
            <a:ext cx="93000" cy="9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0"/>
          <p:cNvSpPr txBox="1"/>
          <p:nvPr/>
        </p:nvSpPr>
        <p:spPr>
          <a:xfrm>
            <a:off x="4501968" y="1547994"/>
            <a:ext cx="4905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sp>
        <p:nvSpPr>
          <p:cNvPr id="649" name="Google Shape;649;p40"/>
          <p:cNvSpPr txBox="1"/>
          <p:nvPr/>
        </p:nvSpPr>
        <p:spPr>
          <a:xfrm>
            <a:off x="5319625" y="1224975"/>
            <a:ext cx="4905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  <p:cxnSp>
        <p:nvCxnSpPr>
          <p:cNvPr id="650" name="Google Shape;650;p40"/>
          <p:cNvCxnSpPr/>
          <p:nvPr/>
        </p:nvCxnSpPr>
        <p:spPr>
          <a:xfrm rot="10800000">
            <a:off x="5319625" y="1153740"/>
            <a:ext cx="0" cy="6297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1" name="Google Shape;651;p40"/>
          <p:cNvSpPr/>
          <p:nvPr/>
        </p:nvSpPr>
        <p:spPr>
          <a:xfrm>
            <a:off x="5837510" y="1289150"/>
            <a:ext cx="93000" cy="9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 txBox="1"/>
          <p:nvPr/>
        </p:nvSpPr>
        <p:spPr>
          <a:xfrm>
            <a:off x="5884250" y="1408000"/>
            <a:ext cx="4905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endParaRPr/>
          </a:p>
        </p:txBody>
      </p:sp>
      <p:cxnSp>
        <p:nvCxnSpPr>
          <p:cNvPr id="653" name="Google Shape;653;p40"/>
          <p:cNvCxnSpPr/>
          <p:nvPr/>
        </p:nvCxnSpPr>
        <p:spPr>
          <a:xfrm rot="10800000">
            <a:off x="5890800" y="1382100"/>
            <a:ext cx="0" cy="4011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40"/>
          <p:cNvCxnSpPr/>
          <p:nvPr/>
        </p:nvCxnSpPr>
        <p:spPr>
          <a:xfrm>
            <a:off x="4845458" y="1770177"/>
            <a:ext cx="103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55" name="Google Shape;655;p40"/>
          <p:cNvSpPr txBox="1"/>
          <p:nvPr/>
        </p:nvSpPr>
        <p:spPr>
          <a:xfrm>
            <a:off x="6422950" y="618375"/>
            <a:ext cx="27537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DESeq coefficient names: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→ Intercept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→ treatment_B_vs_A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→ treatment_C_vs_A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aphicFrame>
        <p:nvGraphicFramePr>
          <p:cNvPr id="656" name="Google Shape;656;p40"/>
          <p:cNvGraphicFramePr/>
          <p:nvPr/>
        </p:nvGraphicFramePr>
        <p:xfrm>
          <a:off x="770775" y="3444275"/>
          <a:ext cx="2222750" cy="1602875"/>
        </p:xfrm>
        <a:graphic>
          <a:graphicData uri="http://schemas.openxmlformats.org/drawingml/2006/table">
            <a:tbl>
              <a:tblPr>
                <a:noFill/>
                <a:tableStyleId>{9C895900-14CC-4243-8230-97016A6E15D6}</a:tableStyleId>
              </a:tblPr>
              <a:tblGrid>
                <a:gridCol w="70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Null Hypothesis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B vs A</a:t>
                      </a:r>
                      <a:endParaRPr sz="13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𝛽</a:t>
                      </a:r>
                      <a:r>
                        <a:rPr lang="en-GB" sz="1300" baseline="-250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1</a:t>
                      </a: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= 0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C vs A</a:t>
                      </a:r>
                      <a:endParaRPr sz="13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𝛽</a:t>
                      </a:r>
                      <a:r>
                        <a:rPr lang="en-GB" sz="1300" baseline="-250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2</a:t>
                      </a: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= 0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C vs B</a:t>
                      </a:r>
                      <a:endParaRPr sz="13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𝛽</a:t>
                      </a:r>
                      <a:r>
                        <a:rPr lang="en-GB" sz="1300" baseline="-250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2</a:t>
                      </a: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- 𝛽</a:t>
                      </a:r>
                      <a:r>
                        <a:rPr lang="en-GB" sz="1300" baseline="-250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1</a:t>
                      </a: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= 0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7" name="Google Shape;657;p40"/>
          <p:cNvSpPr txBox="1"/>
          <p:nvPr/>
        </p:nvSpPr>
        <p:spPr>
          <a:xfrm>
            <a:off x="4651525" y="2054075"/>
            <a:ext cx="2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A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8" name="Google Shape;658;p40"/>
          <p:cNvSpPr txBox="1"/>
          <p:nvPr/>
        </p:nvSpPr>
        <p:spPr>
          <a:xfrm>
            <a:off x="5184925" y="2054075"/>
            <a:ext cx="2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B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9" name="Google Shape;659;p40"/>
          <p:cNvSpPr txBox="1"/>
          <p:nvPr/>
        </p:nvSpPr>
        <p:spPr>
          <a:xfrm>
            <a:off x="5740688" y="2054075"/>
            <a:ext cx="2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C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2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92555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2"/>
                </a:solidFill>
              </a:rPr>
              <a:t>Model Specification in </a:t>
            </a:r>
            <a:r>
              <a:rPr lang="en-GB" sz="2800" i="1" dirty="0">
                <a:solidFill>
                  <a:schemeClr val="dk2"/>
                </a:solidFill>
              </a:rPr>
              <a:t>DESeq2</a:t>
            </a:r>
            <a:r>
              <a:rPr lang="en-GB" sz="2800" dirty="0">
                <a:solidFill>
                  <a:schemeClr val="dk2"/>
                </a:solidFill>
              </a:rPr>
              <a:t> | </a:t>
            </a:r>
            <a:r>
              <a:rPr lang="en-GB" sz="2800" dirty="0"/>
              <a:t>Interpreting Results</a:t>
            </a:r>
            <a:endParaRPr sz="2800" dirty="0"/>
          </a:p>
        </p:txBody>
      </p:sp>
      <p:sp>
        <p:nvSpPr>
          <p:cNvPr id="687" name="Google Shape;687;p42"/>
          <p:cNvSpPr txBox="1"/>
          <p:nvPr/>
        </p:nvSpPr>
        <p:spPr>
          <a:xfrm>
            <a:off x="195075" y="516925"/>
            <a:ext cx="553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results(dds, contrast = list(“treatment_B_vs_A”))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8" name="Google Shape;6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100" y="956825"/>
            <a:ext cx="4815501" cy="20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2"/>
          <p:cNvSpPr txBox="1"/>
          <p:nvPr/>
        </p:nvSpPr>
        <p:spPr>
          <a:xfrm>
            <a:off x="1281325" y="3127200"/>
            <a:ext cx="54192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latin typeface="Cabin"/>
                <a:ea typeface="Cabin"/>
                <a:cs typeface="Cabin"/>
                <a:sym typeface="Cabin"/>
              </a:rPr>
              <a:t>baseMean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 → Mean across </a:t>
            </a:r>
            <a:r>
              <a:rPr lang="en-GB" sz="1400" i="1" dirty="0">
                <a:latin typeface="Cabin"/>
                <a:ea typeface="Cabin"/>
                <a:cs typeface="Cabin"/>
                <a:sym typeface="Cabin"/>
              </a:rPr>
              <a:t>all 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samples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log2FoldChange → log</a:t>
            </a:r>
            <a:r>
              <a:rPr lang="en-GB" sz="1400" baseline="-25000" dirty="0"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(B/A) i.e. the difference between treatments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latin typeface="Cabin"/>
                <a:ea typeface="Cabin"/>
                <a:cs typeface="Cabin"/>
                <a:sym typeface="Cabin"/>
              </a:rPr>
              <a:t>lfcSE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 → the standard error of the log2FoldChange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stat → the test statistic = log2FoldChange/</a:t>
            </a:r>
            <a:r>
              <a:rPr lang="en-GB" sz="1400" dirty="0" err="1">
                <a:latin typeface="Cabin"/>
                <a:ea typeface="Cabin"/>
                <a:cs typeface="Cabin"/>
                <a:sym typeface="Cabin"/>
              </a:rPr>
              <a:t>lfcSE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latin typeface="Cabin"/>
                <a:ea typeface="Cabin"/>
                <a:cs typeface="Cabin"/>
                <a:sym typeface="Cabin"/>
              </a:rPr>
              <a:t>pvalue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 → the p-value of the Wald test 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latin typeface="Cabin"/>
                <a:ea typeface="Cabin"/>
                <a:cs typeface="Cabin"/>
                <a:sym typeface="Cabin"/>
              </a:rPr>
              <a:t>padj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 → the p-value adjusted for multiple testing (false discovery rate)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Outline</a:t>
            </a:r>
            <a:endParaRPr dirty="0"/>
          </a:p>
        </p:txBody>
      </p:sp>
      <p:sp>
        <p:nvSpPr>
          <p:cNvPr id="91" name="Google Shape;91;p17"/>
          <p:cNvSpPr txBox="1"/>
          <p:nvPr/>
        </p:nvSpPr>
        <p:spPr>
          <a:xfrm>
            <a:off x="466625" y="741650"/>
            <a:ext cx="82083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●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How to interpret linear models coefficients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○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categorical variables &amp; model matrix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●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How to specify models in R using the “formula syntax”  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●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How to interpret the results of different model designs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○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One factor, 3 levels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○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Two factors, additive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○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Two factors, interaction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●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How </a:t>
            </a:r>
            <a:r>
              <a:rPr lang="en-GB" sz="1600" i="1" dirty="0">
                <a:latin typeface="Cabin"/>
                <a:ea typeface="Cabin"/>
                <a:cs typeface="Cabin"/>
                <a:sym typeface="Cabin"/>
              </a:rPr>
              <a:t>DESeq2</a:t>
            </a: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 reports its results and how to interpret them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l="16422" b="17115"/>
          <a:stretch/>
        </p:blipFill>
        <p:spPr>
          <a:xfrm>
            <a:off x="5112326" y="496500"/>
            <a:ext cx="1390200" cy="12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l="15874" b="16043"/>
          <a:stretch/>
        </p:blipFill>
        <p:spPr>
          <a:xfrm>
            <a:off x="4331600" y="3034650"/>
            <a:ext cx="1320350" cy="1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l="9681" r="33599" b="18400"/>
          <a:stretch/>
        </p:blipFill>
        <p:spPr>
          <a:xfrm>
            <a:off x="6145600" y="3034650"/>
            <a:ext cx="1802525" cy="12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5858575" y="2064450"/>
            <a:ext cx="97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~ x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6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2"/>
                </a:solidFill>
              </a:rPr>
              <a:t>Model Specification in </a:t>
            </a:r>
            <a:r>
              <a:rPr lang="en-GB" sz="2800" i="1" dirty="0">
                <a:solidFill>
                  <a:schemeClr val="dk2"/>
                </a:solidFill>
              </a:rPr>
              <a:t>DESeq2</a:t>
            </a:r>
            <a:r>
              <a:rPr lang="en-GB" sz="2800" dirty="0">
                <a:solidFill>
                  <a:schemeClr val="dk2"/>
                </a:solidFill>
              </a:rPr>
              <a:t> | </a:t>
            </a:r>
            <a:r>
              <a:rPr lang="en-GB" sz="2800" dirty="0"/>
              <a:t>Likelihood-ratio Test</a:t>
            </a:r>
            <a:endParaRPr sz="2800" dirty="0"/>
          </a:p>
        </p:txBody>
      </p:sp>
      <p:sp>
        <p:nvSpPr>
          <p:cNvPr id="774" name="Google Shape;774;p46"/>
          <p:cNvSpPr txBox="1"/>
          <p:nvPr/>
        </p:nvSpPr>
        <p:spPr>
          <a:xfrm>
            <a:off x="269200" y="665975"/>
            <a:ext cx="8416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The default test in </a:t>
            </a:r>
            <a:r>
              <a:rPr lang="en-GB" i="1" dirty="0">
                <a:latin typeface="Cabin"/>
                <a:ea typeface="Cabin"/>
                <a:cs typeface="Cabin"/>
                <a:sym typeface="Cabin"/>
              </a:rPr>
              <a:t>DESeq2</a:t>
            </a:r>
            <a:r>
              <a:rPr lang="en-GB" dirty="0">
                <a:latin typeface="Cabin"/>
                <a:ea typeface="Cabin"/>
                <a:cs typeface="Cabin"/>
                <a:sym typeface="Cabin"/>
              </a:rPr>
              <a:t> is the Wald test, testing for null hypothesis that LFC = 0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And alternative is the </a:t>
            </a:r>
            <a:r>
              <a:rPr lang="en-GB" b="1" dirty="0">
                <a:latin typeface="Cabin"/>
                <a:ea typeface="Cabin"/>
                <a:cs typeface="Cabin"/>
                <a:sym typeface="Cabin"/>
              </a:rPr>
              <a:t>Likelihood Ratio Test</a:t>
            </a:r>
            <a:endParaRPr b="1" dirty="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776" name="Google Shape;7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0" y="1680500"/>
            <a:ext cx="3985777" cy="29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6"/>
          <p:cNvSpPr txBox="1"/>
          <p:nvPr/>
        </p:nvSpPr>
        <p:spPr>
          <a:xfrm>
            <a:off x="1418500" y="4599725"/>
            <a:ext cx="133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Timepoint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8" name="Google Shape;778;p46"/>
          <p:cNvSpPr txBox="1"/>
          <p:nvPr/>
        </p:nvSpPr>
        <p:spPr>
          <a:xfrm>
            <a:off x="4009625" y="2208550"/>
            <a:ext cx="7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WT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9" name="Google Shape;779;p46"/>
          <p:cNvSpPr txBox="1"/>
          <p:nvPr/>
        </p:nvSpPr>
        <p:spPr>
          <a:xfrm>
            <a:off x="4009624" y="3580150"/>
            <a:ext cx="10195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Mutant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80" name="Google Shape;780;p46"/>
          <p:cNvSpPr txBox="1"/>
          <p:nvPr/>
        </p:nvSpPr>
        <p:spPr>
          <a:xfrm>
            <a:off x="4507788" y="2450450"/>
            <a:ext cx="4586762" cy="80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design(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dds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) ← ~ genotype + timepoint +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genotype:timepoint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dds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← 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DESeq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00" dirty="0" err="1">
                <a:latin typeface="Courier New"/>
                <a:ea typeface="Courier New"/>
                <a:cs typeface="Courier New"/>
                <a:sym typeface="Courier New"/>
              </a:rPr>
              <a:t>dds</a:t>
            </a: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, test = “LRT”, 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Courier New"/>
                <a:ea typeface="Courier New"/>
                <a:cs typeface="Courier New"/>
                <a:sym typeface="Courier New"/>
              </a:rPr>
              <a:t>            reduced = ~ genotype)</a:t>
            </a:r>
            <a:endParaRPr sz="1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1" name="Google Shape;781;p46"/>
          <p:cNvSpPr txBox="1"/>
          <p:nvPr/>
        </p:nvSpPr>
        <p:spPr>
          <a:xfrm>
            <a:off x="4507788" y="1992800"/>
            <a:ext cx="45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Example: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7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787" name="Google Shape;787;p47"/>
          <p:cNvSpPr txBox="1"/>
          <p:nvPr/>
        </p:nvSpPr>
        <p:spPr>
          <a:xfrm>
            <a:off x="302100" y="766875"/>
            <a:ext cx="8094900" cy="3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Differential expression tests are based on linear models, where the gene expression is modelled as an outcome of several variables of interest (e.g. treatment, genotype, infection status, etc.).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Linear models use </a:t>
            </a:r>
            <a:r>
              <a:rPr lang="en-GB" sz="1400" i="1" dirty="0">
                <a:latin typeface="Cabin"/>
                <a:ea typeface="Cabin"/>
                <a:cs typeface="Cabin"/>
                <a:sym typeface="Cabin"/>
              </a:rPr>
              <a:t>indicator or dummy variables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 to encode categorical variables in a model matrix.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To define models in R/DESeq2 we use the formula syntax:   </a:t>
            </a:r>
            <a:r>
              <a:rPr lang="en-GB" sz="14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~ variables</a:t>
            </a:r>
            <a:endParaRPr sz="1400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Some common models are: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Single factor:  </a:t>
            </a:r>
            <a:r>
              <a:rPr lang="en-GB" sz="14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~ variable1</a:t>
            </a:r>
            <a:endParaRPr sz="1400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Two factor, additive:  </a:t>
            </a:r>
            <a:r>
              <a:rPr lang="en-GB" sz="14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~ variable1 + variable2</a:t>
            </a:r>
            <a:endParaRPr sz="1400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Two factor, interaction:  </a:t>
            </a:r>
            <a:r>
              <a:rPr lang="en-GB" sz="14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~ variable1 + variable2 + variable1:variable2</a:t>
            </a:r>
            <a:endParaRPr sz="1400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Interpreting our model coefficients allows us to define hypothesis/comparisons/contrasts of interest.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In DESeq2 we use the `results()` function to obtain the log2(fold-change) in gene expression between groups of interest ("contrast").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Linear Model</a:t>
            </a:r>
            <a:endParaRPr dirty="0"/>
          </a:p>
        </p:txBody>
      </p:sp>
      <p:sp>
        <p:nvSpPr>
          <p:cNvPr id="101" name="Google Shape;101;p18"/>
          <p:cNvSpPr txBox="1"/>
          <p:nvPr/>
        </p:nvSpPr>
        <p:spPr>
          <a:xfrm>
            <a:off x="922400" y="694050"/>
            <a:ext cx="3846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A model is a simplified representation of how we think different variables relate to each other.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Linear models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are the most commonly used in </a:t>
            </a:r>
            <a:r>
              <a:rPr lang="en-GB" dirty="0">
                <a:latin typeface="Cabin"/>
                <a:ea typeface="Cabin"/>
                <a:cs typeface="Cabin"/>
                <a:sym typeface="Cabin"/>
              </a:rPr>
              <a:t>statistical inference. 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2399665" y="3223696"/>
            <a:ext cx="1196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Intercept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3206925" y="3223696"/>
            <a:ext cx="10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Slope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04" name="Google Shape;104;p18"/>
          <p:cNvCxnSpPr>
            <a:cxnSpLocks/>
            <a:stCxn id="102" idx="0"/>
          </p:cNvCxnSpPr>
          <p:nvPr/>
        </p:nvCxnSpPr>
        <p:spPr>
          <a:xfrm flipV="1">
            <a:off x="2997665" y="3026296"/>
            <a:ext cx="54650" cy="19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5" name="Google Shape;105;p18"/>
          <p:cNvCxnSpPr>
            <a:stCxn id="103" idx="0"/>
          </p:cNvCxnSpPr>
          <p:nvPr/>
        </p:nvCxnSpPr>
        <p:spPr>
          <a:xfrm rot="10800000">
            <a:off x="3531375" y="3018496"/>
            <a:ext cx="175800" cy="2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525" y="1093300"/>
            <a:ext cx="2739825" cy="2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2119274" y="2556861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 =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X + 𝞊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0" name="Google Shape;105;p18">
            <a:extLst>
              <a:ext uri="{FF2B5EF4-FFF2-40B4-BE49-F238E27FC236}">
                <a16:creationId xmlns:a16="http://schemas.microsoft.com/office/drawing/2014/main" id="{9DE9D344-5F07-B74C-BC4F-952ED9ED3E82}"/>
              </a:ext>
            </a:extLst>
          </p:cNvPr>
          <p:cNvCxnSpPr/>
          <p:nvPr/>
        </p:nvCxnSpPr>
        <p:spPr>
          <a:xfrm rot="10800000">
            <a:off x="4031625" y="2929544"/>
            <a:ext cx="175800" cy="2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" name="Google Shape;103;p18">
            <a:extLst>
              <a:ext uri="{FF2B5EF4-FFF2-40B4-BE49-F238E27FC236}">
                <a16:creationId xmlns:a16="http://schemas.microsoft.com/office/drawing/2014/main" id="{25A6E159-1B1E-0F4C-B4F8-2C3D6AC094F3}"/>
              </a:ext>
            </a:extLst>
          </p:cNvPr>
          <p:cNvSpPr txBox="1"/>
          <p:nvPr/>
        </p:nvSpPr>
        <p:spPr>
          <a:xfrm>
            <a:off x="3869400" y="3223074"/>
            <a:ext cx="10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Errors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CB6AF-1506-AB47-9282-ECF3975E3C0D}"/>
              </a:ext>
            </a:extLst>
          </p:cNvPr>
          <p:cNvSpPr txBox="1"/>
          <p:nvPr/>
        </p:nvSpPr>
        <p:spPr>
          <a:xfrm>
            <a:off x="922400" y="3901473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Independent variable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22043-0651-E643-89F4-CCFEB2BDAF16}"/>
              </a:ext>
            </a:extLst>
          </p:cNvPr>
          <p:cNvSpPr txBox="1"/>
          <p:nvPr/>
        </p:nvSpPr>
        <p:spPr>
          <a:xfrm>
            <a:off x="922400" y="4202771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Dependent variable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66666"/>
                </a:solidFill>
              </a:rPr>
              <a:t>Linear Models in R |</a:t>
            </a:r>
            <a:r>
              <a:rPr lang="en-GB"/>
              <a:t> Categorical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426600" y="963150"/>
            <a:ext cx="17205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189" y="1626402"/>
            <a:ext cx="3734469" cy="305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Linear Models in R |</a:t>
            </a:r>
            <a:r>
              <a:rPr lang="en-GB"/>
              <a:t> Categorical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461400" y="1067600"/>
            <a:ext cx="17205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047227" y="893961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lvl="0" indent="457200">
              <a:lnSpc>
                <a:spcPct val="115000"/>
              </a:lnSpc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+ 𝞊</a:t>
            </a: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average of the reference group</a:t>
            </a:r>
            <a:endParaRPr i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b="1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difference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to the reference group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64" y="1799070"/>
            <a:ext cx="3888475" cy="334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3077968" y="3714878"/>
            <a:ext cx="68144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 dirty="0"/>
          </a:p>
        </p:txBody>
      </p:sp>
      <p:cxnSp>
        <p:nvCxnSpPr>
          <p:cNvPr id="124" name="Google Shape;124;p20"/>
          <p:cNvCxnSpPr>
            <a:cxnSpLocks/>
          </p:cNvCxnSpPr>
          <p:nvPr/>
        </p:nvCxnSpPr>
        <p:spPr>
          <a:xfrm>
            <a:off x="3424761" y="3698081"/>
            <a:ext cx="13507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0"/>
          <p:cNvCxnSpPr>
            <a:cxnSpLocks/>
          </p:cNvCxnSpPr>
          <p:nvPr/>
        </p:nvCxnSpPr>
        <p:spPr>
          <a:xfrm>
            <a:off x="4895719" y="2906454"/>
            <a:ext cx="0" cy="7916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6" name="Google Shape;126;p20"/>
          <p:cNvSpPr txBox="1"/>
          <p:nvPr/>
        </p:nvSpPr>
        <p:spPr>
          <a:xfrm>
            <a:off x="4954572" y="2980801"/>
            <a:ext cx="68144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Linear Models in R |</a:t>
            </a:r>
            <a:r>
              <a:rPr lang="en-GB"/>
              <a:t> Categorical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426600" y="695100"/>
            <a:ext cx="22860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      </a:t>
            </a:r>
            <a:r>
              <a:rPr lang="en-GB" sz="1200" b="1" dirty="0" err="1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xB</a:t>
            </a:r>
            <a:endParaRPr sz="1200" b="1" dirty="0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5556575" y="771300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lvl="0" indent="457200">
              <a:lnSpc>
                <a:spcPct val="115000"/>
              </a:lnSpc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b="1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b="1" baseline="-25000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B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+ 𝞊</a:t>
            </a:r>
            <a:endParaRPr b="1" baseline="-25000" dirty="0">
              <a:solidFill>
                <a:srgbClr val="A64D79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average of the reference group</a:t>
            </a:r>
            <a:endParaRPr i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b="1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difference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to the reference group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525" y="1029630"/>
            <a:ext cx="2497625" cy="19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3458350" y="2001711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 dirty="0"/>
          </a:p>
        </p:txBody>
      </p:sp>
      <p:cxnSp>
        <p:nvCxnSpPr>
          <p:cNvPr id="136" name="Google Shape;136;p21"/>
          <p:cNvCxnSpPr/>
          <p:nvPr/>
        </p:nvCxnSpPr>
        <p:spPr>
          <a:xfrm>
            <a:off x="3864700" y="2148063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21"/>
          <p:cNvCxnSpPr/>
          <p:nvPr/>
        </p:nvCxnSpPr>
        <p:spPr>
          <a:xfrm rot="10800000">
            <a:off x="4728450" y="1580812"/>
            <a:ext cx="0" cy="57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8" name="Google Shape;138;p21"/>
          <p:cNvSpPr txBox="1"/>
          <p:nvPr/>
        </p:nvSpPr>
        <p:spPr>
          <a:xfrm>
            <a:off x="4433450" y="163383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2843624" y="3103450"/>
            <a:ext cx="3902863" cy="226212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5; 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 = 3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Y = 5 + 3 * X</a:t>
            </a:r>
            <a:r>
              <a:rPr lang="en-GB" baseline="-25000" dirty="0"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2782800" y="2775149"/>
            <a:ext cx="117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Example: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465501" y="2565900"/>
            <a:ext cx="179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Indicator / Dummy variable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2016750" y="2352875"/>
            <a:ext cx="373025" cy="398675"/>
          </a:xfrm>
          <a:custGeom>
            <a:avLst/>
            <a:gdLst/>
            <a:ahLst/>
            <a:cxnLst/>
            <a:rect l="l" t="t" r="r" b="b"/>
            <a:pathLst>
              <a:path w="14921" h="15947" extrusionOk="0">
                <a:moveTo>
                  <a:pt x="0" y="15947"/>
                </a:moveTo>
                <a:cubicBezTo>
                  <a:pt x="2241" y="14592"/>
                  <a:pt x="10996" y="10475"/>
                  <a:pt x="13445" y="7817"/>
                </a:cubicBezTo>
                <a:cubicBezTo>
                  <a:pt x="15894" y="5159"/>
                  <a:pt x="14488" y="1303"/>
                  <a:pt x="14696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43" name="Google Shape;143;p21"/>
          <p:cNvSpPr txBox="1"/>
          <p:nvPr/>
        </p:nvSpPr>
        <p:spPr>
          <a:xfrm>
            <a:off x="2939775" y="4070500"/>
            <a:ext cx="189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Y = 5 + 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088482" y="3882909"/>
            <a:ext cx="2900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3 * </a:t>
            </a:r>
            <a:r>
              <a:rPr lang="en-GB" b="1" dirty="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 = 5   if “A”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3 * </a:t>
            </a:r>
            <a:r>
              <a:rPr lang="en-GB" b="1" dirty="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 = 8   if “B”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4034905" y="4024309"/>
            <a:ext cx="117300" cy="682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5;p21">
            <a:extLst>
              <a:ext uri="{FF2B5EF4-FFF2-40B4-BE49-F238E27FC236}">
                <a16:creationId xmlns:a16="http://schemas.microsoft.com/office/drawing/2014/main" id="{380AA38C-3BFB-6292-2333-42F72A2B4374}"/>
              </a:ext>
            </a:extLst>
          </p:cNvPr>
          <p:cNvSpPr/>
          <p:nvPr/>
        </p:nvSpPr>
        <p:spPr>
          <a:xfrm rot="10800000">
            <a:off x="5545572" y="4024309"/>
            <a:ext cx="117300" cy="682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13" y="2535728"/>
            <a:ext cx="2361979" cy="18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631638" y="3200328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cxnSp>
        <p:nvCxnSpPr>
          <p:cNvPr id="152" name="Google Shape;152;p22"/>
          <p:cNvCxnSpPr/>
          <p:nvPr/>
        </p:nvCxnSpPr>
        <p:spPr>
          <a:xfrm>
            <a:off x="1024322" y="3380128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2"/>
          <p:cNvCxnSpPr/>
          <p:nvPr/>
        </p:nvCxnSpPr>
        <p:spPr>
          <a:xfrm rot="10800000">
            <a:off x="1901738" y="3270928"/>
            <a:ext cx="0" cy="10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4" name="Google Shape;154;p22"/>
          <p:cNvSpPr txBox="1"/>
          <p:nvPr/>
        </p:nvSpPr>
        <p:spPr>
          <a:xfrm>
            <a:off x="1608621" y="2948772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 dirty="0"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628649" y="191988"/>
            <a:ext cx="8090239" cy="46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Linear Models in R |</a:t>
            </a:r>
            <a:r>
              <a:rPr lang="en-GB" dirty="0"/>
              <a:t> Null Hypothesis Testing</a:t>
            </a:r>
            <a:endParaRPr dirty="0"/>
          </a:p>
        </p:txBody>
      </p:sp>
      <p:sp>
        <p:nvSpPr>
          <p:cNvPr id="156" name="Google Shape;156;p22"/>
          <p:cNvSpPr txBox="1"/>
          <p:nvPr/>
        </p:nvSpPr>
        <p:spPr>
          <a:xfrm>
            <a:off x="233850" y="868200"/>
            <a:ext cx="249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bin"/>
                <a:ea typeface="Cabin"/>
                <a:cs typeface="Cabin"/>
                <a:sym typeface="Cabin"/>
              </a:rPr>
              <a:t>How compatible is my data with a “boring” hypothesis?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Null hypothesis:  </a:t>
            </a: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3048575" y="2519825"/>
            <a:ext cx="49323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Test statistic:   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/ </a:t>
            </a:r>
            <a:r>
              <a:rPr lang="en-GB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σ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𝛽1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(our estimate divided by the uncertainty in that estimate)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P-value calculated from the test statistic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Low p-value indicates that the data are not very compatible with the null hypothesis.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6181043" y="771300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lvl="0" indent="457200">
              <a:lnSpc>
                <a:spcPct val="115000"/>
              </a:lnSpc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400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1400" b="1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sz="1400" b="1" baseline="-25000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B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𝞊</a:t>
            </a:r>
            <a:endParaRPr sz="1400" b="1" baseline="-25000" dirty="0">
              <a:solidFill>
                <a:srgbClr val="A64D79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sz="1400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average of the reference group</a:t>
            </a:r>
            <a:endParaRPr sz="1400" i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sz="1400" b="1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difference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to the reference group</a:t>
            </a:r>
            <a:endParaRPr sz="14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525" y="695100"/>
            <a:ext cx="2497625" cy="19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3458350" y="163372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cxnSp>
        <p:nvCxnSpPr>
          <p:cNvPr id="161" name="Google Shape;161;p22"/>
          <p:cNvCxnSpPr/>
          <p:nvPr/>
        </p:nvCxnSpPr>
        <p:spPr>
          <a:xfrm>
            <a:off x="3864700" y="1813525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 rot="10800000">
            <a:off x="4728450" y="1235125"/>
            <a:ext cx="0" cy="57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3" name="Google Shape;163;p22"/>
          <p:cNvSpPr txBox="1"/>
          <p:nvPr/>
        </p:nvSpPr>
        <p:spPr>
          <a:xfrm>
            <a:off x="4433450" y="129930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2;p23">
            <a:extLst>
              <a:ext uri="{FF2B5EF4-FFF2-40B4-BE49-F238E27FC236}">
                <a16:creationId xmlns:a16="http://schemas.microsoft.com/office/drawing/2014/main" id="{D83A7061-30A0-1A79-CDC9-33055EEB9622}"/>
              </a:ext>
            </a:extLst>
          </p:cNvPr>
          <p:cNvSpPr txBox="1"/>
          <p:nvPr/>
        </p:nvSpPr>
        <p:spPr>
          <a:xfrm>
            <a:off x="3483906" y="2233211"/>
            <a:ext cx="3189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741B47"/>
                </a:solidFill>
                <a:latin typeface="Cabin"/>
                <a:ea typeface="Cabin"/>
                <a:cs typeface="Cabin"/>
                <a:sym typeface="Cabin"/>
              </a:rPr>
              <a:t>Exercise 1</a:t>
            </a:r>
            <a:endParaRPr sz="3200" b="1" dirty="0">
              <a:solidFill>
                <a:srgbClr val="741B47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8650" y="136233"/>
            <a:ext cx="7886700" cy="46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Linear Models in R |</a:t>
            </a:r>
            <a:r>
              <a:rPr lang="en-GB" dirty="0"/>
              <a:t> Model Specification</a:t>
            </a:r>
            <a:endParaRPr dirty="0"/>
          </a:p>
        </p:txBody>
      </p:sp>
      <p:sp>
        <p:nvSpPr>
          <p:cNvPr id="188" name="Google Shape;188;p24"/>
          <p:cNvSpPr txBox="1"/>
          <p:nvPr/>
        </p:nvSpPr>
        <p:spPr>
          <a:xfrm>
            <a:off x="426600" y="695100"/>
            <a:ext cx="17205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5556575" y="771300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lvl="0" indent="457200">
              <a:lnSpc>
                <a:spcPct val="115000"/>
              </a:lnSpc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+ 𝞊</a:t>
            </a: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average of the reference group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difference to the reference group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525" y="695100"/>
            <a:ext cx="2497625" cy="19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3458350" y="163372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cxnSp>
        <p:nvCxnSpPr>
          <p:cNvPr id="192" name="Google Shape;192;p24"/>
          <p:cNvCxnSpPr/>
          <p:nvPr/>
        </p:nvCxnSpPr>
        <p:spPr>
          <a:xfrm>
            <a:off x="3864700" y="1813525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4"/>
          <p:cNvCxnSpPr/>
          <p:nvPr/>
        </p:nvCxnSpPr>
        <p:spPr>
          <a:xfrm rot="10800000">
            <a:off x="4728450" y="1235125"/>
            <a:ext cx="0" cy="57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4" name="Google Shape;194;p24"/>
          <p:cNvSpPr txBox="1"/>
          <p:nvPr/>
        </p:nvSpPr>
        <p:spPr>
          <a:xfrm>
            <a:off x="4433450" y="129930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410525" y="2776950"/>
            <a:ext cx="654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bin"/>
                <a:ea typeface="Cabin"/>
                <a:cs typeface="Cabin"/>
                <a:sym typeface="Cabin"/>
              </a:rPr>
              <a:t>Formula syntax in R:</a:t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bin"/>
                <a:ea typeface="Cabin"/>
                <a:cs typeface="Cabin"/>
                <a:sym typeface="Cabin"/>
              </a:rPr>
              <a:t>outcome </a:t>
            </a:r>
            <a:r>
              <a:rPr lang="en-GB" sz="1600" b="1">
                <a:latin typeface="Cabin"/>
                <a:ea typeface="Cabin"/>
                <a:cs typeface="Cabin"/>
                <a:sym typeface="Cabin"/>
              </a:rPr>
              <a:t>~</a:t>
            </a:r>
            <a:r>
              <a:rPr lang="en-GB" sz="1600">
                <a:latin typeface="Cabin"/>
                <a:ea typeface="Cabin"/>
                <a:cs typeface="Cabin"/>
                <a:sym typeface="Cabin"/>
              </a:rPr>
              <a:t> predictors</a:t>
            </a:r>
            <a:endParaRPr sz="16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ncer Research UK">
  <a:themeElements>
    <a:clrScheme name="Cancer Research 2">
      <a:dk1>
        <a:srgbClr val="58595B"/>
      </a:dk1>
      <a:lt1>
        <a:sysClr val="window" lastClr="FFFFFF"/>
      </a:lt1>
      <a:dk2>
        <a:srgbClr val="2E008B"/>
      </a:dk2>
      <a:lt2>
        <a:srgbClr val="EC008C"/>
      </a:lt2>
      <a:accent1>
        <a:srgbClr val="00B6ED"/>
      </a:accent1>
      <a:accent2>
        <a:srgbClr val="A7A8AA"/>
      </a:accent2>
      <a:accent3>
        <a:srgbClr val="AB99D1"/>
      </a:accent3>
      <a:accent4>
        <a:srgbClr val="F799D1"/>
      </a:accent4>
      <a:accent5>
        <a:srgbClr val="99E2F8"/>
      </a:accent5>
      <a:accent6>
        <a:srgbClr val="D9D9D8"/>
      </a:accent6>
      <a:hlink>
        <a:srgbClr val="AB99D1"/>
      </a:hlink>
      <a:folHlink>
        <a:srgbClr val="99E2F8"/>
      </a:folHlink>
    </a:clrScheme>
    <a:fontScheme name="Cancer Research UK - specialis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UK Cambridge Institute PowerPoint" id="{7F2FA565-B8A7-414D-8B6A-780025C40E31}" vid="{68DF0E8F-ECF8-C749-9041-F0F08C90BC7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CRUK Cambridge Institute PowerPoint</Template>
  <TotalTime>870</TotalTime>
  <Words>1567</Words>
  <Application>Microsoft Macintosh PowerPoint</Application>
  <PresentationFormat>On-screen Show (16:9)</PresentationFormat>
  <Paragraphs>369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Cabin</vt:lpstr>
      <vt:lpstr>Avenir Book</vt:lpstr>
      <vt:lpstr>Courier New</vt:lpstr>
      <vt:lpstr>Calibri Light</vt:lpstr>
      <vt:lpstr>Arial</vt:lpstr>
      <vt:lpstr>Cancer Research UK</vt:lpstr>
      <vt:lpstr>Models And Contrasts In R And Deseq2</vt:lpstr>
      <vt:lpstr>Outline</vt:lpstr>
      <vt:lpstr>Linear Model</vt:lpstr>
      <vt:lpstr>Linear Models in R | Categorical Variables </vt:lpstr>
      <vt:lpstr>Linear Models in R | Categorical Variables </vt:lpstr>
      <vt:lpstr>Linear Models in R | Categorical Variables </vt:lpstr>
      <vt:lpstr>Linear Models in R | Null Hypothesis Testing</vt:lpstr>
      <vt:lpstr>PowerPoint Presentation</vt:lpstr>
      <vt:lpstr>Linear Models in R | Model Specification</vt:lpstr>
      <vt:lpstr>Linear Models in R | Model Specification </vt:lpstr>
      <vt:lpstr>PowerPoint Presentation</vt:lpstr>
      <vt:lpstr>Linear Models in R | Model Specification </vt:lpstr>
      <vt:lpstr>Common Designs </vt:lpstr>
      <vt:lpstr>Common Designs | One factor, 3 levels</vt:lpstr>
      <vt:lpstr>Model Designs | Two factors - additive model</vt:lpstr>
      <vt:lpstr>Model Designs | Two factors - interaction model</vt:lpstr>
      <vt:lpstr>Model Specification in DESeq2</vt:lpstr>
      <vt:lpstr>Model Specification in DESeq2</vt:lpstr>
      <vt:lpstr>Model Specification in DESeq2 | Interpreting Results</vt:lpstr>
      <vt:lpstr>Model Specification in DESeq2 | Likelihood-ratio Test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 and contrasts in R/DESeq2</dc:title>
  <cp:lastModifiedBy>Abigail Edwards</cp:lastModifiedBy>
  <cp:revision>40</cp:revision>
  <dcterms:modified xsi:type="dcterms:W3CDTF">2023-11-24T01:44:38Z</dcterms:modified>
</cp:coreProperties>
</file>